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0"/>
  </p:handoutMasterIdLst>
  <p:sldIdLst>
    <p:sldId id="330" r:id="rId2"/>
    <p:sldId id="331" r:id="rId3"/>
    <p:sldId id="342" r:id="rId4"/>
    <p:sldId id="333" r:id="rId5"/>
    <p:sldId id="334" r:id="rId6"/>
    <p:sldId id="335" r:id="rId7"/>
    <p:sldId id="336" r:id="rId8"/>
    <p:sldId id="337" r:id="rId9"/>
    <p:sldId id="338" r:id="rId10"/>
    <p:sldId id="352" r:id="rId11"/>
    <p:sldId id="353" r:id="rId12"/>
    <p:sldId id="354" r:id="rId13"/>
    <p:sldId id="343" r:id="rId14"/>
    <p:sldId id="375" r:id="rId15"/>
    <p:sldId id="270" r:id="rId16"/>
    <p:sldId id="370" r:id="rId17"/>
    <p:sldId id="371" r:id="rId18"/>
    <p:sldId id="372" r:id="rId19"/>
    <p:sldId id="373" r:id="rId20"/>
    <p:sldId id="374" r:id="rId21"/>
    <p:sldId id="376" r:id="rId22"/>
    <p:sldId id="361" r:id="rId23"/>
    <p:sldId id="366" r:id="rId24"/>
    <p:sldId id="362" r:id="rId25"/>
    <p:sldId id="363" r:id="rId26"/>
    <p:sldId id="364" r:id="rId27"/>
    <p:sldId id="365" r:id="rId28"/>
    <p:sldId id="322" r:id="rId29"/>
    <p:sldId id="369" r:id="rId30"/>
    <p:sldId id="368" r:id="rId31"/>
    <p:sldId id="302" r:id="rId32"/>
    <p:sldId id="367" r:id="rId33"/>
    <p:sldId id="382" r:id="rId34"/>
    <p:sldId id="381" r:id="rId35"/>
    <p:sldId id="377" r:id="rId36"/>
    <p:sldId id="378" r:id="rId37"/>
    <p:sldId id="379" r:id="rId38"/>
    <p:sldId id="380" r:id="rId39"/>
    <p:sldId id="389" r:id="rId40"/>
    <p:sldId id="313" r:id="rId41"/>
    <p:sldId id="355" r:id="rId42"/>
    <p:sldId id="383" r:id="rId43"/>
    <p:sldId id="384" r:id="rId44"/>
    <p:sldId id="327" r:id="rId45"/>
    <p:sldId id="386" r:id="rId46"/>
    <p:sldId id="385" r:id="rId47"/>
    <p:sldId id="351" r:id="rId48"/>
    <p:sldId id="387" r:id="rId49"/>
  </p:sldIdLst>
  <p:sldSz cx="9144000" cy="6858000" type="screen4x3"/>
  <p:notesSz cx="7099300" cy="10234613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2A2828"/>
    <a:srgbClr val="FF33CC"/>
    <a:srgbClr val="FF9933"/>
    <a:srgbClr val="FFB521"/>
    <a:srgbClr val="00CC00"/>
    <a:srgbClr val="00CC66"/>
    <a:srgbClr val="FF3399"/>
    <a:srgbClr val="FFCC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rednji slog 2 – poudarek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Srednji slog 3 – poudarek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Temni slog 1 – poudarek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38B1855-1B75-4FBE-930C-398BA8C253C6}" styleName="Tematski slog 2 – poudarek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Brez sloga, brez mrež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46F890A9-2807-4EBB-B81D-B2AA78EC7F39}" styleName="Temni slog 2 – poudarek 5/poudarek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06799F8-075E-4A3A-A7F6-7FBC6576F1A4}" styleName="Tematski slog 2 – poudarek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ematski slog 1 – poudarek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660"/>
  </p:normalViewPr>
  <p:slideViewPr>
    <p:cSldViewPr showGuides="1">
      <p:cViewPr>
        <p:scale>
          <a:sx n="100" d="100"/>
          <a:sy n="100" d="100"/>
        </p:scale>
        <p:origin x="-432" y="1008"/>
      </p:cViewPr>
      <p:guideLst>
        <p:guide orient="horz" pos="2160"/>
        <p:guide pos="3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47" d="100"/>
          <a:sy n="47" d="100"/>
        </p:scale>
        <p:origin x="-2958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ln>
          <a:solidFill>
            <a:schemeClr val="bg1"/>
          </a:solidFill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446289404057985"/>
          <c:y val="4.9375000000000002E-2"/>
          <c:w val="0.85757356692877751"/>
          <c:h val="0.8268124999999999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Nizi 1</c:v>
                </c:pt>
              </c:strCache>
            </c:strRef>
          </c:tx>
          <c:spPr>
            <a:gradFill flip="none" rotWithShape="1">
              <a:gsLst>
                <a:gs pos="0">
                  <a:srgbClr val="FF6600"/>
                </a:gs>
                <a:gs pos="50000">
                  <a:srgbClr val="FF6600"/>
                </a:gs>
                <a:gs pos="100000">
                  <a:srgbClr val="FF9933"/>
                </a:gs>
              </a:gsLst>
              <a:lin ang="16200000" scaled="1"/>
              <a:tileRect/>
            </a:gradFill>
            <a:effectLst>
              <a:outerShdw blurRad="50800" dist="127000" dir="81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3.0941981105412956E-3"/>
                  <c:y val="9.710672471599005E-2"/>
                </c:manualLayout>
              </c:layout>
              <c:tx>
                <c:rich>
                  <a:bodyPr/>
                  <a:lstStyle/>
                  <a:p>
                    <a:pPr>
                      <a:defRPr sz="1600">
                        <a:solidFill>
                          <a:schemeClr val="bg1"/>
                        </a:solidFill>
                        <a:latin typeface="Trebuchet MS" pitchFamily="34" charset="0"/>
                      </a:defRPr>
                    </a:pPr>
                    <a:r>
                      <a:rPr lang="en-US" dirty="0">
                        <a:latin typeface="Trebuchet MS" pitchFamily="34" charset="0"/>
                      </a:rPr>
                      <a:t> 851   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470990552706619E-3"/>
                  <c:y val="9.12214686725967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5470990552706619E-3"/>
                  <c:y val="0.100049352737686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0.105934608781080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0941981105413238E-3"/>
                  <c:y val="0.100049352737686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Alright Sans Medium" pitchFamily="50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List1!$A$2:$A$6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List1!$B$2:$B$6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gapDepth val="100"/>
        <c:shape val="box"/>
        <c:axId val="146156928"/>
        <c:axId val="146179200"/>
        <c:axId val="0"/>
      </c:bar3DChart>
      <c:catAx>
        <c:axId val="146156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  <a:latin typeface="Trebuchet MS" pitchFamily="34" charset="0"/>
              </a:defRPr>
            </a:pPr>
            <a:endParaRPr lang="sl-SI"/>
          </a:p>
        </c:txPr>
        <c:crossAx val="146179200"/>
        <c:crosses val="autoZero"/>
        <c:auto val="1"/>
        <c:lblAlgn val="ctr"/>
        <c:lblOffset val="100"/>
        <c:noMultiLvlLbl val="0"/>
      </c:catAx>
      <c:valAx>
        <c:axId val="146179200"/>
        <c:scaling>
          <c:orientation val="minMax"/>
          <c:max val="860"/>
          <c:min val="720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  <a:latin typeface="Trebuchet MS" pitchFamily="34" charset="0"/>
              </a:defRPr>
            </a:pPr>
            <a:endParaRPr lang="sl-SI"/>
          </a:p>
        </c:txPr>
        <c:crossAx val="146156928"/>
        <c:crosses val="autoZero"/>
        <c:crossBetween val="between"/>
        <c:majorUnit val="20"/>
        <c:minorUnit val="2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l-SI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4302914533321"/>
          <c:y val="4.649352274280736E-2"/>
          <c:w val="0.88756970854666795"/>
          <c:h val="0.83691955503757065"/>
        </c:manualLayout>
      </c:layout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 prihodki</c:v>
                </c:pt>
              </c:strCache>
            </c:strRef>
          </c:tx>
          <c:spPr>
            <a:ln>
              <a:solidFill>
                <a:srgbClr val="FF66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9942976015663241E-2"/>
                  <c:y val="-2.76609351069425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3277644643641656E-2"/>
                  <c:y val="-3.35459594473420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4891733236566164E-2"/>
                  <c:y val="-3.64885874690386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Trebuchet MS" pitchFamily="34" charset="0"/>
                  </a:defRPr>
                </a:pPr>
                <a:endParaRPr lang="sl-S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List1!$A$2:$A$8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List1!$B$2:$B$8</c:f>
              <c:numCache>
                <c:formatCode>_-* #,##0\ _€_-;\-* #,##0\ _€_-;_-* "-"??\ _€_-;_-@_-</c:formatCode>
                <c:ptCount val="7"/>
                <c:pt idx="0">
                  <c:v>122</c:v>
                </c:pt>
                <c:pt idx="1">
                  <c:v>111</c:v>
                </c:pt>
                <c:pt idx="2">
                  <c:v>103</c:v>
                </c:pt>
                <c:pt idx="3">
                  <c:v>97</c:v>
                </c:pt>
                <c:pt idx="4">
                  <c:v>87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 odhodki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dLbls>
            <c:dLbl>
              <c:idx val="2"/>
              <c:layout>
                <c:manualLayout>
                  <c:x val="-3.2387653419961693E-2"/>
                  <c:y val="2.1775447360555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0203129507292703E-2"/>
                  <c:y val="3.0603331425645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2173214589689199E-2"/>
                  <c:y val="3.64885874690386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Trebuchet MS" pitchFamily="34" charset="0"/>
                  </a:defRPr>
                </a:pPr>
                <a:endParaRPr lang="sl-SI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List1!$A$2:$A$8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List1!$C$2:$C$8</c:f>
              <c:numCache>
                <c:formatCode>_-* #,##0\ _€_-;\-* #,##0\ _€_-;_-* "-"??\ _€_-;_-@_-</c:formatCode>
                <c:ptCount val="7"/>
                <c:pt idx="0">
                  <c:v>115</c:v>
                </c:pt>
                <c:pt idx="1">
                  <c:v>106</c:v>
                </c:pt>
                <c:pt idx="2">
                  <c:v>99</c:v>
                </c:pt>
                <c:pt idx="3">
                  <c:v>95</c:v>
                </c:pt>
                <c:pt idx="4">
                  <c:v>85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8764160"/>
        <c:axId val="148765696"/>
      </c:lineChart>
      <c:catAx>
        <c:axId val="148764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  <a:latin typeface="Trebuchet MS" pitchFamily="34" charset="0"/>
              </a:defRPr>
            </a:pPr>
            <a:endParaRPr lang="sl-SI"/>
          </a:p>
        </c:txPr>
        <c:crossAx val="148765696"/>
        <c:crossesAt val="0"/>
        <c:auto val="1"/>
        <c:lblAlgn val="ctr"/>
        <c:lblOffset val="100"/>
        <c:noMultiLvlLbl val="0"/>
      </c:catAx>
      <c:valAx>
        <c:axId val="148765696"/>
        <c:scaling>
          <c:orientation val="minMax"/>
          <c:max val="125"/>
          <c:min val="60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_-* #,##0\ _€_-;\-* #,##0\ _€_-;_-* &quot;-&quot;??\ _€_-;_-@_-" sourceLinked="1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  <a:latin typeface="Trebuchet MS" pitchFamily="34" charset="0"/>
              </a:defRPr>
            </a:pPr>
            <a:endParaRPr lang="sl-SI"/>
          </a:p>
        </c:txPr>
        <c:crossAx val="148764160"/>
        <c:crosses val="autoZero"/>
        <c:crossBetween val="between"/>
        <c:majorUnit val="10"/>
        <c:minorUnit val="10"/>
      </c:valAx>
      <c:spPr>
        <a:noFill/>
        <a:ln>
          <a:solidFill>
            <a:schemeClr val="bg1"/>
          </a:solidFill>
        </a:ln>
      </c:spPr>
    </c:plotArea>
    <c:legend>
      <c:legendPos val="t"/>
      <c:layout>
        <c:manualLayout>
          <c:xMode val="edge"/>
          <c:yMode val="edge"/>
          <c:x val="0.64566605482134121"/>
          <c:y val="0.13241826097635007"/>
          <c:w val="0.32667914650542429"/>
          <c:h val="8.1673219999675611E-2"/>
        </c:manualLayout>
      </c:layout>
      <c:overlay val="1"/>
      <c:txPr>
        <a:bodyPr/>
        <a:lstStyle/>
        <a:p>
          <a:pPr>
            <a:defRPr sz="1600">
              <a:solidFill>
                <a:schemeClr val="bg1"/>
              </a:solidFill>
              <a:latin typeface="Trebuchet MS" pitchFamily="34" charset="0"/>
            </a:defRPr>
          </a:pPr>
          <a:endParaRPr lang="sl-SI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sl-SI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 prihodek</c:v>
                </c:pt>
              </c:strCache>
            </c:strRef>
          </c:tx>
          <c:spPr>
            <a:ln>
              <a:solidFill>
                <a:srgbClr val="FF6600"/>
              </a:solidFill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Trebuchet MS" pitchFamily="34" charset="0"/>
                  </a:defRPr>
                </a:pPr>
                <a:endParaRPr lang="sl-SI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List1!$A$2:$A$6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List1!$B$2:$B$6</c:f>
              <c:numCache>
                <c:formatCode>General</c:formatCode>
                <c:ptCount val="5"/>
              </c:numCache>
            </c:numRef>
          </c:val>
          <c:smooth val="0"/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 strošek dela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7399625299042149E-2"/>
                  <c:y val="1.88328193388586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5490454605223591E-2"/>
                  <c:y val="1.88328193388586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7787985105738915E-2"/>
                  <c:y val="3.64885874690386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0417440922930455E-2"/>
                  <c:y val="2.47180753822520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0635957021514726E-2"/>
                  <c:y val="1.88328193388586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Trebuchet MS" pitchFamily="34" charset="0"/>
                  </a:defRPr>
                </a:pPr>
                <a:endParaRPr lang="sl-SI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List1!$A$2:$A$6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List1!$C$2:$C$6</c:f>
              <c:numCache>
                <c:formatCode>General</c:formatCode>
                <c:ptCount val="5"/>
              </c:numCache>
            </c:numRef>
          </c:val>
          <c:smooth val="0"/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 dodana vrednost</c:v>
                </c:pt>
              </c:strCache>
            </c:strRef>
          </c:tx>
          <c:spPr>
            <a:ln>
              <a:solidFill>
                <a:srgbClr val="FF33CC"/>
              </a:solidFill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Trebuchet MS" pitchFamily="34" charset="0"/>
                  </a:defRPr>
                </a:pPr>
                <a:endParaRPr lang="sl-S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List1!$A$2:$A$6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List1!$D$2:$D$6</c:f>
              <c:numCache>
                <c:formatCode>General</c:formatCode>
                <c:ptCount val="5"/>
              </c:numCache>
            </c:numRef>
          </c:val>
          <c:smooth val="0"/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 dobiček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6885889491758311E-2"/>
                  <c:y val="-2.17754473605553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8694157988031179E-2"/>
                  <c:y val="-3.9431215490735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5296274701875241E-2"/>
                  <c:y val="-3.35459594473420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7205445395693792E-2"/>
                  <c:y val="-3.35459594473420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7189263737081429E-2"/>
                  <c:y val="-3.0603331425645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Trebuchet MS" pitchFamily="34" charset="0"/>
                  </a:defRPr>
                </a:pPr>
                <a:endParaRPr lang="sl-S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List1!$A$2:$A$6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List1!$E$2:$E$6</c:f>
              <c:numCache>
                <c:formatCode>General</c:formatCode>
                <c:ptCount val="5"/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9314560"/>
        <c:axId val="149349120"/>
      </c:lineChart>
      <c:catAx>
        <c:axId val="149314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  <a:latin typeface="Trebuchet MS" pitchFamily="34" charset="0"/>
              </a:defRPr>
            </a:pPr>
            <a:endParaRPr lang="sl-SI"/>
          </a:p>
        </c:txPr>
        <c:crossAx val="149349120"/>
        <c:crossesAt val="0"/>
        <c:auto val="1"/>
        <c:lblAlgn val="ctr"/>
        <c:lblOffset val="100"/>
        <c:noMultiLvlLbl val="0"/>
      </c:catAx>
      <c:valAx>
        <c:axId val="149349120"/>
        <c:scaling>
          <c:orientation val="minMax"/>
          <c:max val="160"/>
          <c:min val="0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  <a:latin typeface="Trebuchet MS" pitchFamily="34" charset="0"/>
              </a:defRPr>
            </a:pPr>
            <a:endParaRPr lang="sl-SI"/>
          </a:p>
        </c:txPr>
        <c:crossAx val="149314560"/>
        <c:crosses val="autoZero"/>
        <c:crossBetween val="between"/>
        <c:majorUnit val="20"/>
        <c:minorUnit val="10"/>
      </c:valAx>
      <c:spPr>
        <a:noFill/>
        <a:ln>
          <a:solidFill>
            <a:schemeClr val="bg1"/>
          </a:solidFill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sl-SI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 prihodek</c:v>
                </c:pt>
              </c:strCache>
            </c:strRef>
          </c:tx>
          <c:spPr>
            <a:ln>
              <a:solidFill>
                <a:srgbClr val="FF6600"/>
              </a:solidFill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Trebuchet MS" pitchFamily="34" charset="0"/>
                  </a:defRPr>
                </a:pPr>
                <a:endParaRPr lang="sl-SI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List1!$A$2:$A$6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List1!$B$2:$B$6</c:f>
              <c:numCache>
                <c:formatCode>_-* #,##0\ _€_-;\-* #,##0\ _€_-;_-* "-"??\ _€_-;_-@_-</c:formatCode>
                <c:ptCount val="5"/>
                <c:pt idx="0">
                  <c:v>144</c:v>
                </c:pt>
                <c:pt idx="1">
                  <c:v>133</c:v>
                </c:pt>
                <c:pt idx="2">
                  <c:v>126</c:v>
                </c:pt>
                <c:pt idx="3">
                  <c:v>120</c:v>
                </c:pt>
                <c:pt idx="4">
                  <c:v>112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 strošek dela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7399625299042149E-2"/>
                  <c:y val="1.88328193388586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5490454605223591E-2"/>
                  <c:y val="1.88328193388586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7787985105738915E-2"/>
                  <c:y val="3.64885874690386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0417440922930455E-2"/>
                  <c:y val="2.47180753822520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0635957021514726E-2"/>
                  <c:y val="1.88328193388586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Trebuchet MS" pitchFamily="34" charset="0"/>
                  </a:defRPr>
                </a:pPr>
                <a:endParaRPr lang="sl-SI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List1!$A$2:$A$6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List1!$C$2:$C$6</c:f>
              <c:numCache>
                <c:formatCode>_-* #,##0\ _€_-;\-* #,##0\ _€_-;_-* "-"??\ _€_-;_-@_-</c:formatCode>
                <c:ptCount val="5"/>
                <c:pt idx="0">
                  <c:v>28</c:v>
                </c:pt>
                <c:pt idx="1">
                  <c:v>28</c:v>
                </c:pt>
                <c:pt idx="2">
                  <c:v>31</c:v>
                </c:pt>
                <c:pt idx="3">
                  <c:v>29</c:v>
                </c:pt>
                <c:pt idx="4">
                  <c:v>28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 dodana vrednost</c:v>
                </c:pt>
              </c:strCache>
            </c:strRef>
          </c:tx>
          <c:spPr>
            <a:ln>
              <a:solidFill>
                <a:srgbClr val="FF33CC"/>
              </a:solidFill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Trebuchet MS" pitchFamily="34" charset="0"/>
                  </a:defRPr>
                </a:pPr>
                <a:endParaRPr lang="sl-S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List1!$A$2:$A$6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List1!$D$2:$D$6</c:f>
              <c:numCache>
                <c:formatCode>_-* #,##0\ _€_-;\-* #,##0\ _€_-;_-* "-"??\ _€_-;_-@_-</c:formatCode>
                <c:ptCount val="5"/>
                <c:pt idx="0">
                  <c:v>45</c:v>
                </c:pt>
                <c:pt idx="1">
                  <c:v>43</c:v>
                </c:pt>
                <c:pt idx="2">
                  <c:v>40</c:v>
                </c:pt>
                <c:pt idx="3">
                  <c:v>38</c:v>
                </c:pt>
                <c:pt idx="4">
                  <c:v>35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 dobiček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6885889491758311E-2"/>
                  <c:y val="-2.17754473605553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8694157988031179E-2"/>
                  <c:y val="-3.9431215490735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5296274701875241E-2"/>
                  <c:y val="-3.35459594473420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7205445395693792E-2"/>
                  <c:y val="-3.35459594473420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7189263737081429E-2"/>
                  <c:y val="-3.0603331425645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Trebuchet MS" pitchFamily="34" charset="0"/>
                  </a:defRPr>
                </a:pPr>
                <a:endParaRPr lang="sl-S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List1!$A$2:$A$6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List1!$E$2:$E$6</c:f>
              <c:numCache>
                <c:formatCode>General</c:formatCode>
                <c:ptCount val="5"/>
                <c:pt idx="0" formatCode="_-* #,##0\ _€_-;\-* #,##0\ _€_-;_-* &quot;-&quot;??\ _€_-;_-@_-">
                  <c:v>10.199999999999999</c:v>
                </c:pt>
                <c:pt idx="1">
                  <c:v>6.9</c:v>
                </c:pt>
                <c:pt idx="2">
                  <c:v>2.8</c:v>
                </c:pt>
                <c:pt idx="3">
                  <c:v>2.8</c:v>
                </c:pt>
                <c:pt idx="4">
                  <c:v>1.5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9437056"/>
        <c:axId val="149451136"/>
      </c:lineChart>
      <c:catAx>
        <c:axId val="149437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  <a:latin typeface="Trebuchet MS" pitchFamily="34" charset="0"/>
              </a:defRPr>
            </a:pPr>
            <a:endParaRPr lang="sl-SI"/>
          </a:p>
        </c:txPr>
        <c:crossAx val="149451136"/>
        <c:crossesAt val="0"/>
        <c:auto val="1"/>
        <c:lblAlgn val="ctr"/>
        <c:lblOffset val="100"/>
        <c:noMultiLvlLbl val="0"/>
      </c:catAx>
      <c:valAx>
        <c:axId val="149451136"/>
        <c:scaling>
          <c:orientation val="minMax"/>
          <c:max val="160"/>
          <c:min val="0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_-* #,##0\ _€_-;\-* #,##0\ _€_-;_-* &quot;-&quot;??\ _€_-;_-@_-" sourceLinked="1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  <a:latin typeface="Trebuchet MS" pitchFamily="34" charset="0"/>
              </a:defRPr>
            </a:pPr>
            <a:endParaRPr lang="sl-SI"/>
          </a:p>
        </c:txPr>
        <c:crossAx val="149437056"/>
        <c:crosses val="autoZero"/>
        <c:crossBetween val="between"/>
        <c:majorUnit val="20"/>
        <c:minorUnit val="10"/>
      </c:valAx>
      <c:spPr>
        <a:noFill/>
        <a:ln>
          <a:solidFill>
            <a:schemeClr val="bg1"/>
          </a:solidFill>
        </a:ln>
      </c:spPr>
    </c:plotArea>
    <c:legend>
      <c:legendPos val="t"/>
      <c:layout>
        <c:manualLayout>
          <c:xMode val="edge"/>
          <c:yMode val="edge"/>
          <c:x val="0.19587999681973073"/>
          <c:y val="6.1795188455630035E-2"/>
          <c:w val="0.80412000318026933"/>
          <c:h val="7.3589102544793977E-2"/>
        </c:manualLayout>
      </c:layout>
      <c:overlay val="1"/>
      <c:spPr>
        <a:noFill/>
      </c:spPr>
      <c:txPr>
        <a:bodyPr/>
        <a:lstStyle/>
        <a:p>
          <a:pPr>
            <a:defRPr sz="1400">
              <a:solidFill>
                <a:schemeClr val="bg1"/>
              </a:solidFill>
              <a:latin typeface="Trebuchet MS" pitchFamily="34" charset="0"/>
            </a:defRPr>
          </a:pPr>
          <a:endParaRPr lang="sl-SI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sl-SI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prihodek</c:v>
                </c:pt>
              </c:strCache>
            </c:strRef>
          </c:tx>
          <c:spPr>
            <a:ln>
              <a:solidFill>
                <a:srgbClr val="FF66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8897968451848446E-2"/>
                  <c:y val="-4.63401669966953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0379192760258607E-2"/>
                  <c:y val="-6.01730526673507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6820957515441753E-2"/>
                  <c:y val="-6.36312740850145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Alright Sans Regular" pitchFamily="50" charset="0"/>
                  </a:defRPr>
                </a:pPr>
                <a:endParaRPr lang="sl-S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List1!$A$2:$A$6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List1!$B$2:$B$6</c:f>
              <c:numCache>
                <c:formatCode>General</c:formatCode>
                <c:ptCount val="5"/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9568512"/>
        <c:axId val="149591936"/>
      </c:lineChart>
      <c:catAx>
        <c:axId val="149568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  <a:latin typeface="Trebuchet MS" pitchFamily="34" charset="0"/>
              </a:defRPr>
            </a:pPr>
            <a:endParaRPr lang="sl-SI"/>
          </a:p>
        </c:txPr>
        <c:crossAx val="149591936"/>
        <c:crossesAt val="0"/>
        <c:auto val="1"/>
        <c:lblAlgn val="ctr"/>
        <c:lblOffset val="100"/>
        <c:noMultiLvlLbl val="0"/>
      </c:catAx>
      <c:valAx>
        <c:axId val="149591936"/>
        <c:scaling>
          <c:orientation val="minMax"/>
          <c:max val="8"/>
          <c:min val="0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  <a:latin typeface="Trebuchet MS" pitchFamily="34" charset="0"/>
              </a:defRPr>
            </a:pPr>
            <a:endParaRPr lang="sl-SI"/>
          </a:p>
        </c:txPr>
        <c:crossAx val="149568512"/>
        <c:crosses val="autoZero"/>
        <c:crossBetween val="between"/>
        <c:majorUnit val="2"/>
        <c:minorUnit val="2"/>
      </c:valAx>
      <c:spPr>
        <a:noFill/>
        <a:ln>
          <a:solidFill>
            <a:schemeClr val="bg1"/>
          </a:solidFill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sl-SI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prihodek</c:v>
                </c:pt>
              </c:strCache>
            </c:strRef>
          </c:tx>
          <c:spPr>
            <a:ln>
              <a:solidFill>
                <a:srgbClr val="FF66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8897968451848446E-2"/>
                  <c:y val="-4.63401669966953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0379192760258607E-2"/>
                  <c:y val="-6.01730526673507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6820957515441753E-2"/>
                  <c:y val="-6.36312740850145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Trebuchet MS" pitchFamily="34" charset="0"/>
                  </a:defRPr>
                </a:pPr>
                <a:endParaRPr lang="sl-S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List1!$A$2:$A$6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List1!$B$2:$B$6</c:f>
              <c:numCache>
                <c:formatCode>General</c:formatCode>
                <c:ptCount val="5"/>
                <c:pt idx="0">
                  <c:v>5.33</c:v>
                </c:pt>
                <c:pt idx="1">
                  <c:v>6.26</c:v>
                </c:pt>
                <c:pt idx="2">
                  <c:v>2.75</c:v>
                </c:pt>
                <c:pt idx="3">
                  <c:v>3.69</c:v>
                </c:pt>
                <c:pt idx="4">
                  <c:v>2.94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8109952"/>
        <c:axId val="148112896"/>
      </c:lineChart>
      <c:catAx>
        <c:axId val="148109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  <a:latin typeface="Trebuchet MS" pitchFamily="34" charset="0"/>
              </a:defRPr>
            </a:pPr>
            <a:endParaRPr lang="sl-SI"/>
          </a:p>
        </c:txPr>
        <c:crossAx val="148112896"/>
        <c:crossesAt val="0"/>
        <c:auto val="1"/>
        <c:lblAlgn val="ctr"/>
        <c:lblOffset val="100"/>
        <c:noMultiLvlLbl val="0"/>
      </c:catAx>
      <c:valAx>
        <c:axId val="148112896"/>
        <c:scaling>
          <c:orientation val="minMax"/>
          <c:max val="8"/>
          <c:min val="0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  <a:latin typeface="Trebuchet MS" pitchFamily="34" charset="0"/>
              </a:defRPr>
            </a:pPr>
            <a:endParaRPr lang="sl-SI"/>
          </a:p>
        </c:txPr>
        <c:crossAx val="148109952"/>
        <c:crosses val="autoZero"/>
        <c:crossBetween val="between"/>
        <c:majorUnit val="2"/>
        <c:minorUnit val="2"/>
      </c:valAx>
      <c:spPr>
        <a:noFill/>
        <a:ln>
          <a:solidFill>
            <a:schemeClr val="bg1"/>
          </a:solidFill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sl-SI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 donosnost kapital (ROE)</c:v>
                </c:pt>
              </c:strCache>
            </c:strRef>
          </c:tx>
          <c:spPr>
            <a:ln>
              <a:solidFill>
                <a:srgbClr val="FF66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158252034302058E-2"/>
                  <c:y val="-1.88328193388586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8107541009674337E-2"/>
                  <c:y val="-3.64885874690386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9663362701908957E-2"/>
                  <c:y val="-3.28115701368758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9374082232011748E-2"/>
                  <c:y val="-3.33361329212339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8355237395986293E-2"/>
                  <c:y val="-4.79442226104317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Alright Sans Regular" pitchFamily="50" charset="0"/>
                  </a:defRPr>
                </a:pPr>
                <a:endParaRPr lang="sl-S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List1!$A$2:$A$6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List1!$B$2:$B$6</c:f>
              <c:numCache>
                <c:formatCode>General</c:formatCode>
                <c:ptCount val="5"/>
              </c:numCache>
            </c:numRef>
          </c:val>
          <c:smooth val="0"/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 donosnost sredstev (ROA)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dLbls>
            <c:dLbl>
              <c:idx val="2"/>
              <c:layout>
                <c:manualLayout>
                  <c:x val="-3.4935878609887422E-2"/>
                  <c:y val="3.77896373653799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7166054821341166E-2"/>
                  <c:y val="4.08371887658136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2828773078612908E-2"/>
                  <c:y val="2.76607034039485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Alright Sans Regular" pitchFamily="50" charset="0"/>
                  </a:defRPr>
                </a:pPr>
                <a:endParaRPr lang="sl-SI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List1!$A$2:$A$6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List1!$C$2:$C$6</c:f>
              <c:numCache>
                <c:formatCode>General</c:formatCode>
                <c:ptCount val="5"/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8257792"/>
        <c:axId val="148275968"/>
      </c:lineChart>
      <c:catAx>
        <c:axId val="148257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  <a:latin typeface="Trebuchet MS" pitchFamily="34" charset="0"/>
              </a:defRPr>
            </a:pPr>
            <a:endParaRPr lang="sl-SI"/>
          </a:p>
        </c:txPr>
        <c:crossAx val="148275968"/>
        <c:crosses val="autoZero"/>
        <c:auto val="1"/>
        <c:lblAlgn val="ctr"/>
        <c:lblOffset val="100"/>
        <c:noMultiLvlLbl val="0"/>
      </c:catAx>
      <c:valAx>
        <c:axId val="148275968"/>
        <c:scaling>
          <c:orientation val="minMax"/>
          <c:max val="14"/>
          <c:min val="0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_(* #,##0_);_(* \(#,##0\);_(* &quot;-&quot;_);_(@_)" sourceLinked="0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  <a:latin typeface="Trebuchet MS" pitchFamily="34" charset="0"/>
              </a:defRPr>
            </a:pPr>
            <a:endParaRPr lang="sl-SI"/>
          </a:p>
        </c:txPr>
        <c:crossAx val="148257792"/>
        <c:crosses val="autoZero"/>
        <c:crossBetween val="between"/>
        <c:majorUnit val="2"/>
        <c:minorUnit val="2"/>
      </c:valAx>
      <c:spPr>
        <a:noFill/>
        <a:ln>
          <a:solidFill>
            <a:schemeClr val="bg1"/>
          </a:solidFill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sl-SI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 donosnost kapital (ROE)</c:v>
                </c:pt>
              </c:strCache>
            </c:strRef>
          </c:tx>
          <c:spPr>
            <a:ln>
              <a:solidFill>
                <a:srgbClr val="FF66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158252034302058E-2"/>
                  <c:y val="-1.88328193388586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8107541009674337E-2"/>
                  <c:y val="-3.64885874690386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9663362701908957E-2"/>
                  <c:y val="-3.28115701368758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9374082232011748E-2"/>
                  <c:y val="-3.33361329212339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8355237395986293E-2"/>
                  <c:y val="-4.79442226104317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Trebuchet MS" pitchFamily="34" charset="0"/>
                  </a:defRPr>
                </a:pPr>
                <a:endParaRPr lang="sl-S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List1!$A$2:$A$6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List1!$B$2:$B$6</c:f>
              <c:numCache>
                <c:formatCode>_(* #,##0.00_);_(* \(#,##0.00\);_(* "-"??_);_(@_)</c:formatCode>
                <c:ptCount val="5"/>
                <c:pt idx="0">
                  <c:v>13.44</c:v>
                </c:pt>
                <c:pt idx="1">
                  <c:v>8.35</c:v>
                </c:pt>
                <c:pt idx="2">
                  <c:v>3.33</c:v>
                </c:pt>
                <c:pt idx="3">
                  <c:v>3.34</c:v>
                </c:pt>
                <c:pt idx="4">
                  <c:v>1.63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 donosnost sredstev (ROA)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dLbls>
            <c:dLbl>
              <c:idx val="2"/>
              <c:layout>
                <c:manualLayout>
                  <c:x val="-3.4935878609887422E-2"/>
                  <c:y val="3.77896373653799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7166054821341166E-2"/>
                  <c:y val="4.08371887658136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2828773078612908E-2"/>
                  <c:y val="2.76607034039485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Trebuchet MS" pitchFamily="34" charset="0"/>
                  </a:defRPr>
                </a:pPr>
                <a:endParaRPr lang="sl-SI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List1!$A$2:$A$6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List1!$C$2:$C$6</c:f>
              <c:numCache>
                <c:formatCode>_(* #,##0.00_);_(* \(#,##0.00\);_(* "-"??_);_(@_)</c:formatCode>
                <c:ptCount val="5"/>
                <c:pt idx="0">
                  <c:v>6.38</c:v>
                </c:pt>
                <c:pt idx="1">
                  <c:v>3.98</c:v>
                </c:pt>
                <c:pt idx="2">
                  <c:v>1.57</c:v>
                </c:pt>
                <c:pt idx="3">
                  <c:v>1.59</c:v>
                </c:pt>
                <c:pt idx="4">
                  <c:v>0.8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9746048"/>
        <c:axId val="149747584"/>
      </c:lineChart>
      <c:catAx>
        <c:axId val="149746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  <a:latin typeface="Trebuchet MS" pitchFamily="34" charset="0"/>
              </a:defRPr>
            </a:pPr>
            <a:endParaRPr lang="sl-SI"/>
          </a:p>
        </c:txPr>
        <c:crossAx val="149747584"/>
        <c:crosses val="autoZero"/>
        <c:auto val="1"/>
        <c:lblAlgn val="ctr"/>
        <c:lblOffset val="100"/>
        <c:noMultiLvlLbl val="0"/>
      </c:catAx>
      <c:valAx>
        <c:axId val="149747584"/>
        <c:scaling>
          <c:orientation val="minMax"/>
          <c:max val="14"/>
          <c:min val="0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_(* #,##0_);_(* \(#,##0\);_(* &quot;-&quot;_);_(@_)" sourceLinked="0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  <a:latin typeface="Trebuchet MS" pitchFamily="34" charset="0"/>
              </a:defRPr>
            </a:pPr>
            <a:endParaRPr lang="sl-SI"/>
          </a:p>
        </c:txPr>
        <c:crossAx val="149746048"/>
        <c:crosses val="autoZero"/>
        <c:crossBetween val="between"/>
        <c:majorUnit val="2"/>
        <c:minorUnit val="2"/>
      </c:valAx>
      <c:spPr>
        <a:noFill/>
        <a:ln>
          <a:solidFill>
            <a:schemeClr val="bg1"/>
          </a:solidFill>
        </a:ln>
      </c:spPr>
    </c:plotArea>
    <c:legend>
      <c:legendPos val="t"/>
      <c:layout>
        <c:manualLayout>
          <c:xMode val="edge"/>
          <c:yMode val="edge"/>
          <c:x val="0.34973458149779735"/>
          <c:y val="6.4842775143498871E-2"/>
          <c:w val="0.63006228585413604"/>
          <c:h val="7.3589102544793977E-2"/>
        </c:manualLayout>
      </c:layout>
      <c:overlay val="1"/>
      <c:spPr>
        <a:noFill/>
      </c:spPr>
      <c:txPr>
        <a:bodyPr/>
        <a:lstStyle/>
        <a:p>
          <a:pPr>
            <a:defRPr sz="1400">
              <a:solidFill>
                <a:schemeClr val="bg1"/>
              </a:solidFill>
              <a:latin typeface="Trebuchet MS" pitchFamily="34" charset="0"/>
            </a:defRPr>
          </a:pPr>
          <a:endParaRPr lang="sl-SI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sl-S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ln>
          <a:solidFill>
            <a:schemeClr val="bg1"/>
          </a:solidFill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446289404057985"/>
          <c:y val="4.9375000000000002E-2"/>
          <c:w val="0.85757356692877751"/>
          <c:h val="0.8268124999999999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Nizi 1</c:v>
                </c:pt>
              </c:strCache>
            </c:strRef>
          </c:tx>
          <c:spPr>
            <a:gradFill flip="none" rotWithShape="1">
              <a:gsLst>
                <a:gs pos="0">
                  <a:srgbClr val="FF6600"/>
                </a:gs>
                <a:gs pos="50000">
                  <a:srgbClr val="FF6600"/>
                </a:gs>
                <a:gs pos="100000">
                  <a:srgbClr val="FF9933"/>
                </a:gs>
              </a:gsLst>
              <a:lin ang="16200000" scaled="1"/>
              <a:tileRect/>
            </a:gradFill>
            <a:effectLst>
              <a:outerShdw blurRad="50800" dist="127000" dir="81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3.0941981105412956E-3"/>
                  <c:y val="9.710672471599005E-2"/>
                </c:manualLayout>
              </c:layout>
              <c:tx>
                <c:rich>
                  <a:bodyPr/>
                  <a:lstStyle/>
                  <a:p>
                    <a:pPr>
                      <a:defRPr sz="1600">
                        <a:solidFill>
                          <a:schemeClr val="bg1"/>
                        </a:solidFill>
                        <a:latin typeface="Trebuchet MS" pitchFamily="34" charset="0"/>
                      </a:defRPr>
                    </a:pPr>
                    <a:r>
                      <a:rPr lang="en-US" dirty="0">
                        <a:latin typeface="Trebuchet MS" pitchFamily="34" charset="0"/>
                      </a:rPr>
                      <a:t> 851   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470990552706619E-3"/>
                  <c:y val="9.12214686725967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5470990552706619E-3"/>
                  <c:y val="0.100049352737686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0.105934608781080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0941981105413238E-3"/>
                  <c:y val="0.100049352737686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Alright Sans Medium" pitchFamily="50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List1!$A$2:$A$6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List1!$B$2:$B$6</c:f>
              <c:numCache>
                <c:formatCode>General</c:formatCode>
                <c:ptCount val="5"/>
                <c:pt idx="0" formatCode="_-* #,##0\ _€_-;\-* #,##0\ _€_-;_-* &quot;-&quot;??\ _€_-;_-@_-">
                  <c:v>851.32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gapDepth val="100"/>
        <c:shape val="box"/>
        <c:axId val="146624512"/>
        <c:axId val="146626048"/>
        <c:axId val="0"/>
      </c:bar3DChart>
      <c:catAx>
        <c:axId val="146624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  <a:latin typeface="Trebuchet MS" pitchFamily="34" charset="0"/>
              </a:defRPr>
            </a:pPr>
            <a:endParaRPr lang="sl-SI"/>
          </a:p>
        </c:txPr>
        <c:crossAx val="146626048"/>
        <c:crosses val="autoZero"/>
        <c:auto val="1"/>
        <c:lblAlgn val="ctr"/>
        <c:lblOffset val="100"/>
        <c:noMultiLvlLbl val="0"/>
      </c:catAx>
      <c:valAx>
        <c:axId val="146626048"/>
        <c:scaling>
          <c:orientation val="minMax"/>
          <c:max val="860"/>
          <c:min val="720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_-* #,##0\ _€_-;\-* #,##0\ _€_-;_-* &quot;-&quot;??\ _€_-;_-@_-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  <a:latin typeface="Trebuchet MS" pitchFamily="34" charset="0"/>
              </a:defRPr>
            </a:pPr>
            <a:endParaRPr lang="sl-SI"/>
          </a:p>
        </c:txPr>
        <c:crossAx val="146624512"/>
        <c:crosses val="autoZero"/>
        <c:crossBetween val="between"/>
        <c:majorUnit val="20"/>
        <c:minorUnit val="2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l-S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ln>
          <a:solidFill>
            <a:schemeClr val="bg1"/>
          </a:solidFill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446289404057985"/>
          <c:y val="4.9375000000000002E-2"/>
          <c:w val="0.85757356692877751"/>
          <c:h val="0.8268124999999999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Nizi 1</c:v>
                </c:pt>
              </c:strCache>
            </c:strRef>
          </c:tx>
          <c:spPr>
            <a:gradFill flip="none" rotWithShape="1">
              <a:gsLst>
                <a:gs pos="0">
                  <a:srgbClr val="FF6600"/>
                </a:gs>
                <a:gs pos="50000">
                  <a:srgbClr val="FF6600"/>
                </a:gs>
                <a:gs pos="100000">
                  <a:srgbClr val="FF9933"/>
                </a:gs>
              </a:gsLst>
              <a:lin ang="16200000" scaled="1"/>
              <a:tileRect/>
            </a:gradFill>
            <a:effectLst>
              <a:outerShdw blurRad="50800" dist="127000" dir="81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3.0941981105412956E-3"/>
                  <c:y val="9.710672471599005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Trebuchet MS" pitchFamily="34" charset="0"/>
                      </a:rPr>
                      <a:t> 851  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470990552706619E-3"/>
                  <c:y val="9.1221468672596714E-2"/>
                </c:manualLayout>
              </c:layout>
              <c:tx>
                <c:rich>
                  <a:bodyPr/>
                  <a:lstStyle/>
                  <a:p>
                    <a:pPr>
                      <a:defRPr sz="1600">
                        <a:solidFill>
                          <a:schemeClr val="bg1"/>
                        </a:solidFill>
                        <a:latin typeface="Trebuchet MS" pitchFamily="34" charset="0"/>
                      </a:defRPr>
                    </a:pPr>
                    <a:r>
                      <a:rPr lang="en-US" dirty="0">
                        <a:latin typeface="Trebuchet MS" pitchFamily="34" charset="0"/>
                      </a:rPr>
                      <a:t> 838   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5470990552706619E-3"/>
                  <c:y val="0.100049352737686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0.105934608781080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0941981105413238E-3"/>
                  <c:y val="0.100049352737686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Alright Sans Medium" pitchFamily="50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List1!$A$2:$A$6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List1!$B$2:$B$6</c:f>
              <c:numCache>
                <c:formatCode>_-* #,##0\ _€_-;\-* #,##0\ _€_-;_-* "-"??\ _€_-;_-@_-</c:formatCode>
                <c:ptCount val="5"/>
                <c:pt idx="0">
                  <c:v>851.32</c:v>
                </c:pt>
                <c:pt idx="1">
                  <c:v>837.53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gapDepth val="100"/>
        <c:shape val="box"/>
        <c:axId val="147808640"/>
        <c:axId val="147810176"/>
        <c:axId val="0"/>
      </c:bar3DChart>
      <c:catAx>
        <c:axId val="147808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  <a:latin typeface="Trebuchet MS" pitchFamily="34" charset="0"/>
              </a:defRPr>
            </a:pPr>
            <a:endParaRPr lang="sl-SI"/>
          </a:p>
        </c:txPr>
        <c:crossAx val="147810176"/>
        <c:crosses val="autoZero"/>
        <c:auto val="1"/>
        <c:lblAlgn val="ctr"/>
        <c:lblOffset val="100"/>
        <c:noMultiLvlLbl val="0"/>
      </c:catAx>
      <c:valAx>
        <c:axId val="147810176"/>
        <c:scaling>
          <c:orientation val="minMax"/>
          <c:max val="860"/>
          <c:min val="720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_-* #,##0\ _€_-;\-* #,##0\ _€_-;_-* &quot;-&quot;??\ _€_-;_-@_-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  <a:latin typeface="Trebuchet MS" pitchFamily="34" charset="0"/>
              </a:defRPr>
            </a:pPr>
            <a:endParaRPr lang="sl-SI"/>
          </a:p>
        </c:txPr>
        <c:crossAx val="147808640"/>
        <c:crosses val="autoZero"/>
        <c:crossBetween val="between"/>
        <c:majorUnit val="20"/>
        <c:minorUnit val="2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l-S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ln>
          <a:solidFill>
            <a:schemeClr val="bg1"/>
          </a:solidFill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446289404057985"/>
          <c:y val="4.9375000000000002E-2"/>
          <c:w val="0.85757356692877751"/>
          <c:h val="0.8268124999999999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Nizi 1</c:v>
                </c:pt>
              </c:strCache>
            </c:strRef>
          </c:tx>
          <c:spPr>
            <a:gradFill flip="none" rotWithShape="1">
              <a:gsLst>
                <a:gs pos="0">
                  <a:srgbClr val="FF6600"/>
                </a:gs>
                <a:gs pos="50000">
                  <a:srgbClr val="FF6600"/>
                </a:gs>
                <a:gs pos="100000">
                  <a:srgbClr val="FF9933"/>
                </a:gs>
              </a:gsLst>
              <a:lin ang="16200000" scaled="1"/>
              <a:tileRect/>
            </a:gradFill>
            <a:effectLst>
              <a:outerShdw blurRad="50800" dist="127000" dir="81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3.0941981105412956E-3"/>
                  <c:y val="9.710672471599005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Trebuchet MS" pitchFamily="34" charset="0"/>
                      </a:rPr>
                      <a:t> 851  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470990552706619E-3"/>
                  <c:y val="9.1221468672596714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Trebuchet MS" pitchFamily="34" charset="0"/>
                      </a:rPr>
                      <a:t> 838  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5470990552706619E-3"/>
                  <c:y val="0.10004935273768673"/>
                </c:manualLayout>
              </c:layout>
              <c:tx>
                <c:rich>
                  <a:bodyPr/>
                  <a:lstStyle/>
                  <a:p>
                    <a:pPr>
                      <a:defRPr sz="1600">
                        <a:solidFill>
                          <a:schemeClr val="bg1"/>
                        </a:solidFill>
                        <a:latin typeface="Trebuchet MS" pitchFamily="34" charset="0"/>
                      </a:defRPr>
                    </a:pPr>
                    <a:r>
                      <a:rPr lang="en-US" dirty="0">
                        <a:latin typeface="Trebuchet MS" pitchFamily="34" charset="0"/>
                      </a:rPr>
                      <a:t> 817   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0.105934608781080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0941981105413238E-3"/>
                  <c:y val="0.100049352737686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Alright Sans Medium" pitchFamily="50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List1!$A$2:$A$6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List1!$B$2:$B$6</c:f>
              <c:numCache>
                <c:formatCode>_-* #,##0\ _€_-;\-* #,##0\ _€_-;_-* "-"??\ _€_-;_-@_-</c:formatCode>
                <c:ptCount val="5"/>
                <c:pt idx="0">
                  <c:v>851.32</c:v>
                </c:pt>
                <c:pt idx="1">
                  <c:v>837.53</c:v>
                </c:pt>
                <c:pt idx="2">
                  <c:v>816.71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gapDepth val="100"/>
        <c:shape val="box"/>
        <c:axId val="147886848"/>
        <c:axId val="147888384"/>
        <c:axId val="0"/>
      </c:bar3DChart>
      <c:catAx>
        <c:axId val="147886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  <a:latin typeface="Trebuchet MS" pitchFamily="34" charset="0"/>
              </a:defRPr>
            </a:pPr>
            <a:endParaRPr lang="sl-SI"/>
          </a:p>
        </c:txPr>
        <c:crossAx val="147888384"/>
        <c:crosses val="autoZero"/>
        <c:auto val="1"/>
        <c:lblAlgn val="ctr"/>
        <c:lblOffset val="100"/>
        <c:noMultiLvlLbl val="0"/>
      </c:catAx>
      <c:valAx>
        <c:axId val="147888384"/>
        <c:scaling>
          <c:orientation val="minMax"/>
          <c:max val="860"/>
          <c:min val="720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_-* #,##0\ _€_-;\-* #,##0\ _€_-;_-* &quot;-&quot;??\ _€_-;_-@_-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  <a:latin typeface="Trebuchet MS" pitchFamily="34" charset="0"/>
              </a:defRPr>
            </a:pPr>
            <a:endParaRPr lang="sl-SI"/>
          </a:p>
        </c:txPr>
        <c:crossAx val="147886848"/>
        <c:crosses val="autoZero"/>
        <c:crossBetween val="between"/>
        <c:majorUnit val="20"/>
        <c:minorUnit val="2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l-S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ln>
          <a:solidFill>
            <a:schemeClr val="bg1"/>
          </a:solidFill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446289404057985"/>
          <c:y val="4.9375000000000002E-2"/>
          <c:w val="0.85757356692877751"/>
          <c:h val="0.8268124999999999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Nizi 1</c:v>
                </c:pt>
              </c:strCache>
            </c:strRef>
          </c:tx>
          <c:spPr>
            <a:gradFill flip="none" rotWithShape="1">
              <a:gsLst>
                <a:gs pos="0">
                  <a:srgbClr val="FF6600"/>
                </a:gs>
                <a:gs pos="50000">
                  <a:srgbClr val="FF6600"/>
                </a:gs>
                <a:gs pos="100000">
                  <a:srgbClr val="FF9933"/>
                </a:gs>
              </a:gsLst>
              <a:lin ang="16200000" scaled="1"/>
              <a:tileRect/>
            </a:gradFill>
            <a:effectLst>
              <a:outerShdw blurRad="50800" dist="127000" dir="81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3.0941981105412956E-3"/>
                  <c:y val="9.710672471599005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Trebuchet MS" pitchFamily="34" charset="0"/>
                      </a:rPr>
                      <a:t> 851  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470990552706619E-3"/>
                  <c:y val="9.1221468672596714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Trebuchet MS" pitchFamily="34" charset="0"/>
                      </a:rPr>
                      <a:t> 838  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5470990552706619E-3"/>
                  <c:y val="0.1000493527376867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Trebuchet MS" pitchFamily="34" charset="0"/>
                      </a:rPr>
                      <a:t> 817  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0.10593460878108006"/>
                </c:manualLayout>
              </c:layout>
              <c:tx>
                <c:rich>
                  <a:bodyPr/>
                  <a:lstStyle/>
                  <a:p>
                    <a:pPr>
                      <a:defRPr sz="1600">
                        <a:solidFill>
                          <a:schemeClr val="bg1"/>
                        </a:solidFill>
                        <a:latin typeface="Trebuchet MS" pitchFamily="34" charset="0"/>
                      </a:defRPr>
                    </a:pPr>
                    <a:r>
                      <a:rPr lang="en-US" dirty="0">
                        <a:latin typeface="Trebuchet MS" pitchFamily="34" charset="0"/>
                      </a:rPr>
                      <a:t> 815   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0941981105413238E-3"/>
                  <c:y val="0.100049352737686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Alright Sans Medium" pitchFamily="50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List1!$A$2:$A$6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List1!$B$2:$B$6</c:f>
              <c:numCache>
                <c:formatCode>_-* #,##0\ _€_-;\-* #,##0\ _€_-;_-* "-"??\ _€_-;_-@_-</c:formatCode>
                <c:ptCount val="5"/>
                <c:pt idx="0">
                  <c:v>851.32</c:v>
                </c:pt>
                <c:pt idx="1">
                  <c:v>837.53</c:v>
                </c:pt>
                <c:pt idx="2">
                  <c:v>816.71</c:v>
                </c:pt>
                <c:pt idx="3">
                  <c:v>814.76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gapDepth val="100"/>
        <c:shape val="box"/>
        <c:axId val="147936384"/>
        <c:axId val="147937920"/>
        <c:axId val="0"/>
      </c:bar3DChart>
      <c:catAx>
        <c:axId val="147936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b="0">
                <a:solidFill>
                  <a:schemeClr val="bg1"/>
                </a:solidFill>
                <a:latin typeface="Trebuchet MS" pitchFamily="34" charset="0"/>
              </a:defRPr>
            </a:pPr>
            <a:endParaRPr lang="sl-SI"/>
          </a:p>
        </c:txPr>
        <c:crossAx val="147937920"/>
        <c:crosses val="autoZero"/>
        <c:auto val="1"/>
        <c:lblAlgn val="ctr"/>
        <c:lblOffset val="100"/>
        <c:noMultiLvlLbl val="0"/>
      </c:catAx>
      <c:valAx>
        <c:axId val="147937920"/>
        <c:scaling>
          <c:orientation val="minMax"/>
          <c:max val="860"/>
          <c:min val="720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_-* #,##0\ _€_-;\-* #,##0\ _€_-;_-* &quot;-&quot;??\ _€_-;_-@_-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  <a:latin typeface="Trebuchet MS" pitchFamily="34" charset="0"/>
              </a:defRPr>
            </a:pPr>
            <a:endParaRPr lang="sl-SI"/>
          </a:p>
        </c:txPr>
        <c:crossAx val="147936384"/>
        <c:crosses val="autoZero"/>
        <c:crossBetween val="between"/>
        <c:majorUnit val="20"/>
        <c:minorUnit val="2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l-S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ln>
          <a:solidFill>
            <a:schemeClr val="bg1"/>
          </a:solidFill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446289404057985"/>
          <c:y val="4.9375000000000002E-2"/>
          <c:w val="0.85757356692877751"/>
          <c:h val="0.8268124999999999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Nizi 1</c:v>
                </c:pt>
              </c:strCache>
            </c:strRef>
          </c:tx>
          <c:spPr>
            <a:gradFill flip="none" rotWithShape="1">
              <a:gsLst>
                <a:gs pos="0">
                  <a:srgbClr val="FF6600"/>
                </a:gs>
                <a:gs pos="50000">
                  <a:srgbClr val="FF6600"/>
                </a:gs>
                <a:gs pos="100000">
                  <a:srgbClr val="FF9933"/>
                </a:gs>
              </a:gsLst>
              <a:lin ang="16200000" scaled="1"/>
              <a:tileRect/>
            </a:gradFill>
            <a:effectLst>
              <a:outerShdw blurRad="50800" dist="127000" dir="81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3.0941981105412956E-3"/>
                  <c:y val="9.710672471599005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Trebuchet MS" pitchFamily="34" charset="0"/>
                      </a:rPr>
                      <a:t> 851  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470990552706619E-3"/>
                  <c:y val="9.1221468672596714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Trebuchet MS" pitchFamily="34" charset="0"/>
                      </a:rPr>
                      <a:t> 838  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5470990552706619E-3"/>
                  <c:y val="0.1000493527376867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Trebuchet MS" pitchFamily="34" charset="0"/>
                      </a:rPr>
                      <a:t> 817  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0.10593460878108006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Trebuchet MS" pitchFamily="34" charset="0"/>
                      </a:rPr>
                      <a:t> 815  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0941981105413238E-3"/>
                  <c:y val="0.1000493527376867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Trebuchet MS" pitchFamily="34" charset="0"/>
                      </a:rPr>
                      <a:t>773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Alright Sans Medium" pitchFamily="50" charset="0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List1!$A$2:$A$6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List1!$B$2:$B$6</c:f>
              <c:numCache>
                <c:formatCode>_-* #,##0\ _€_-;\-* #,##0\ _€_-;_-* "-"??\ _€_-;_-@_-</c:formatCode>
                <c:ptCount val="5"/>
                <c:pt idx="0">
                  <c:v>851.32</c:v>
                </c:pt>
                <c:pt idx="1">
                  <c:v>837.53</c:v>
                </c:pt>
                <c:pt idx="2">
                  <c:v>816.71</c:v>
                </c:pt>
                <c:pt idx="3">
                  <c:v>814.76</c:v>
                </c:pt>
                <c:pt idx="4" formatCode="General">
                  <c:v>773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gapDepth val="100"/>
        <c:shape val="box"/>
        <c:axId val="148436096"/>
        <c:axId val="148437632"/>
        <c:axId val="0"/>
      </c:bar3DChart>
      <c:catAx>
        <c:axId val="148436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  <a:latin typeface="Trebuchet MS" pitchFamily="34" charset="0"/>
              </a:defRPr>
            </a:pPr>
            <a:endParaRPr lang="sl-SI"/>
          </a:p>
        </c:txPr>
        <c:crossAx val="148437632"/>
        <c:crosses val="autoZero"/>
        <c:auto val="1"/>
        <c:lblAlgn val="ctr"/>
        <c:lblOffset val="100"/>
        <c:noMultiLvlLbl val="0"/>
      </c:catAx>
      <c:valAx>
        <c:axId val="148437632"/>
        <c:scaling>
          <c:orientation val="minMax"/>
          <c:max val="860"/>
          <c:min val="720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_-* #,##0\ _€_-;\-* #,##0\ _€_-;_-* &quot;-&quot;??\ _€_-;_-@_-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  <a:latin typeface="Trebuchet MS" pitchFamily="34" charset="0"/>
              </a:defRPr>
            </a:pPr>
            <a:endParaRPr lang="sl-SI"/>
          </a:p>
        </c:txPr>
        <c:crossAx val="148436096"/>
        <c:crosses val="autoZero"/>
        <c:crossBetween val="between"/>
        <c:majorUnit val="20"/>
        <c:minorUnit val="2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l-S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4302914533321"/>
          <c:y val="4.649352274280736E-2"/>
          <c:w val="0.88756970854666795"/>
          <c:h val="0.83691955503757065"/>
        </c:manualLayout>
      </c:layout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 prihodki</c:v>
                </c:pt>
              </c:strCache>
            </c:strRef>
          </c:tx>
          <c:spPr>
            <a:ln>
              <a:solidFill>
                <a:srgbClr val="FF66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9942976015663241E-2"/>
                  <c:y val="-2.76609351069425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3277644643641656E-2"/>
                  <c:y val="-3.35459594473420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4891733236566164E-2"/>
                  <c:y val="-3.64885874690386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Trebuchet MS" pitchFamily="34" charset="0"/>
                  </a:defRPr>
                </a:pPr>
                <a:endParaRPr lang="sl-S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List1!$A$2:$A$8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List1!$B$2:$B$8</c:f>
              <c:numCache>
                <c:formatCode>General</c:formatCode>
                <c:ptCount val="7"/>
              </c:numCache>
            </c:numRef>
          </c:val>
          <c:smooth val="0"/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 odhodki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dLbls>
            <c:dLbl>
              <c:idx val="2"/>
              <c:layout>
                <c:manualLayout>
                  <c:x val="-3.2387653419961693E-2"/>
                  <c:y val="2.1775447360555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0203129507292703E-2"/>
                  <c:y val="3.0603331425645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2173214589689199E-2"/>
                  <c:y val="3.64885874690386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Trebuchet MS" pitchFamily="34" charset="0"/>
                  </a:defRPr>
                </a:pPr>
                <a:endParaRPr lang="sl-SI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List1!$A$2:$A$8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List1!$C$2:$C$8</c:f>
              <c:numCache>
                <c:formatCode>General</c:formatCode>
                <c:ptCount val="7"/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8525440"/>
        <c:axId val="148526976"/>
      </c:lineChart>
      <c:catAx>
        <c:axId val="148525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  <a:latin typeface="Trebuchet MS" pitchFamily="34" charset="0"/>
              </a:defRPr>
            </a:pPr>
            <a:endParaRPr lang="sl-SI"/>
          </a:p>
        </c:txPr>
        <c:crossAx val="148526976"/>
        <c:crossesAt val="0"/>
        <c:auto val="1"/>
        <c:lblAlgn val="ctr"/>
        <c:lblOffset val="100"/>
        <c:noMultiLvlLbl val="0"/>
      </c:catAx>
      <c:valAx>
        <c:axId val="148526976"/>
        <c:scaling>
          <c:orientation val="minMax"/>
          <c:max val="125"/>
          <c:min val="60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  <a:latin typeface="Trebuchet MS" pitchFamily="34" charset="0"/>
              </a:defRPr>
            </a:pPr>
            <a:endParaRPr lang="sl-SI"/>
          </a:p>
        </c:txPr>
        <c:crossAx val="148525440"/>
        <c:crosses val="autoZero"/>
        <c:crossBetween val="between"/>
        <c:majorUnit val="10"/>
        <c:minorUnit val="10"/>
      </c:valAx>
      <c:spPr>
        <a:noFill/>
        <a:ln>
          <a:solidFill>
            <a:schemeClr val="bg1"/>
          </a:solidFill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sl-S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4302914533321"/>
          <c:y val="4.649352274280736E-2"/>
          <c:w val="0.88756970854666795"/>
          <c:h val="0.83691955503757065"/>
        </c:manualLayout>
      </c:layout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 prihodki</c:v>
                </c:pt>
              </c:strCache>
            </c:strRef>
          </c:tx>
          <c:spPr>
            <a:ln>
              <a:solidFill>
                <a:srgbClr val="FF66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9942976015663241E-2"/>
                  <c:y val="-2.76609351069425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3277644643641656E-2"/>
                  <c:y val="-3.35459594473420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4891733236566164E-2"/>
                  <c:y val="-3.64885874690386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Trebuchet MS" pitchFamily="34" charset="0"/>
                  </a:defRPr>
                </a:pPr>
                <a:endParaRPr lang="sl-S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List1!$A$2:$A$8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List1!$B$2:$B$8</c:f>
              <c:numCache>
                <c:formatCode>_-* #,##0\ _€_-;\-* #,##0\ _€_-;_-* "-"??\ _€_-;_-@_-</c:formatCode>
                <c:ptCount val="7"/>
                <c:pt idx="0">
                  <c:v>122</c:v>
                </c:pt>
                <c:pt idx="1">
                  <c:v>111</c:v>
                </c:pt>
                <c:pt idx="2">
                  <c:v>103</c:v>
                </c:pt>
                <c:pt idx="3">
                  <c:v>97</c:v>
                </c:pt>
                <c:pt idx="4">
                  <c:v>87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 odhodki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dLbls>
            <c:dLbl>
              <c:idx val="2"/>
              <c:layout>
                <c:manualLayout>
                  <c:x val="-3.2387653419961693E-2"/>
                  <c:y val="2.1775447360555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0203129507292703E-2"/>
                  <c:y val="3.0603331425645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2173214589689199E-2"/>
                  <c:y val="3.64885874690386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Trebuchet MS" pitchFamily="34" charset="0"/>
                  </a:defRPr>
                </a:pPr>
                <a:endParaRPr lang="sl-SI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List1!$A$2:$A$8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List1!$C$2:$C$8</c:f>
              <c:numCache>
                <c:formatCode>_-* #,##0\ _€_-;\-* #,##0\ _€_-;_-* "-"??\ _€_-;_-@_-</c:formatCode>
                <c:ptCount val="7"/>
                <c:pt idx="0">
                  <c:v>115</c:v>
                </c:pt>
                <c:pt idx="1">
                  <c:v>106</c:v>
                </c:pt>
                <c:pt idx="2">
                  <c:v>99</c:v>
                </c:pt>
                <c:pt idx="3">
                  <c:v>95</c:v>
                </c:pt>
                <c:pt idx="4">
                  <c:v>85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8923904"/>
        <c:axId val="148925440"/>
      </c:lineChart>
      <c:catAx>
        <c:axId val="148923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  <a:latin typeface="Trebuchet MS" pitchFamily="34" charset="0"/>
              </a:defRPr>
            </a:pPr>
            <a:endParaRPr lang="sl-SI"/>
          </a:p>
        </c:txPr>
        <c:crossAx val="148925440"/>
        <c:crossesAt val="0"/>
        <c:auto val="1"/>
        <c:lblAlgn val="ctr"/>
        <c:lblOffset val="100"/>
        <c:noMultiLvlLbl val="0"/>
      </c:catAx>
      <c:valAx>
        <c:axId val="148925440"/>
        <c:scaling>
          <c:orientation val="minMax"/>
          <c:max val="125"/>
          <c:min val="60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_-* #,##0\ _€_-;\-* #,##0\ _€_-;_-* &quot;-&quot;??\ _€_-;_-@_-" sourceLinked="1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  <a:latin typeface="Trebuchet MS" pitchFamily="34" charset="0"/>
              </a:defRPr>
            </a:pPr>
            <a:endParaRPr lang="sl-SI"/>
          </a:p>
        </c:txPr>
        <c:crossAx val="148923904"/>
        <c:crosses val="autoZero"/>
        <c:crossBetween val="between"/>
        <c:majorUnit val="10"/>
        <c:minorUnit val="10"/>
      </c:valAx>
      <c:spPr>
        <a:noFill/>
        <a:ln>
          <a:solidFill>
            <a:schemeClr val="bg1"/>
          </a:solidFill>
        </a:ln>
      </c:spPr>
    </c:plotArea>
    <c:legend>
      <c:legendPos val="t"/>
      <c:layout>
        <c:manualLayout>
          <c:xMode val="edge"/>
          <c:yMode val="edge"/>
          <c:x val="0.64566605482134121"/>
          <c:y val="0.13241826097635007"/>
          <c:w val="0.32667914650542429"/>
          <c:h val="8.1673219999675611E-2"/>
        </c:manualLayout>
      </c:layout>
      <c:overlay val="1"/>
      <c:txPr>
        <a:bodyPr/>
        <a:lstStyle/>
        <a:p>
          <a:pPr>
            <a:defRPr sz="1600">
              <a:solidFill>
                <a:schemeClr val="bg1"/>
              </a:solidFill>
              <a:latin typeface="Trebuchet MS" pitchFamily="34" charset="0"/>
            </a:defRPr>
          </a:pPr>
          <a:endParaRPr lang="sl-SI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sl-S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prihodki</c:v>
                </c:pt>
              </c:strCache>
            </c:strRef>
          </c:tx>
          <c:spPr>
            <a:ln>
              <a:solidFill>
                <a:srgbClr val="FF6600"/>
              </a:solidFill>
              <a:prstDash val="sysDash"/>
            </a:ln>
          </c:spPr>
          <c:marker>
            <c:symbol val="none"/>
          </c:marker>
          <c:dLbls>
            <c:dLbl>
              <c:idx val="4"/>
              <c:tx>
                <c:rich>
                  <a:bodyPr/>
                  <a:lstStyle/>
                  <a:p>
                    <a:r>
                      <a:rPr lang="en-US" dirty="0">
                        <a:latin typeface="Trebuchet MS" pitchFamily="34" charset="0"/>
                      </a:rPr>
                      <a:t> </a:t>
                    </a:r>
                    <a:r>
                      <a:rPr lang="en-US" dirty="0">
                        <a:noFill/>
                        <a:latin typeface="Trebuchet MS" pitchFamily="34" charset="0"/>
                      </a:rPr>
                      <a:t>87 </a:t>
                    </a:r>
                    <a:r>
                      <a:rPr lang="en-US" dirty="0">
                        <a:latin typeface="Trebuchet MS" pitchFamily="34" charset="0"/>
                      </a:rPr>
                      <a:t>  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>
                        <a:latin typeface="Trebuchet MS" pitchFamily="34" charset="0"/>
                      </a:rPr>
                      <a:t> </a:t>
                    </a:r>
                    <a:r>
                      <a:rPr lang="en-US" dirty="0">
                        <a:solidFill>
                          <a:schemeClr val="bg1"/>
                        </a:solidFill>
                        <a:latin typeface="Trebuchet MS" pitchFamily="34" charset="0"/>
                      </a:rPr>
                      <a:t>78 </a:t>
                    </a:r>
                    <a:r>
                      <a:rPr lang="en-US" dirty="0">
                        <a:latin typeface="Trebuchet MS" pitchFamily="34" charset="0"/>
                      </a:rPr>
                      <a:t>  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>
                        <a:latin typeface="Trebuchet MS" pitchFamily="34" charset="0"/>
                      </a:rPr>
                      <a:t> </a:t>
                    </a:r>
                    <a:r>
                      <a:rPr lang="en-US" dirty="0">
                        <a:solidFill>
                          <a:schemeClr val="bg1"/>
                        </a:solidFill>
                        <a:latin typeface="Trebuchet MS" pitchFamily="34" charset="0"/>
                      </a:rPr>
                      <a:t>69 </a:t>
                    </a:r>
                    <a:r>
                      <a:rPr lang="en-US" dirty="0">
                        <a:latin typeface="Trebuchet MS" pitchFamily="34" charset="0"/>
                      </a:rPr>
                      <a:t>  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Trebuchet MS" pitchFamily="34" charset="0"/>
                  </a:defRPr>
                </a:pPr>
                <a:endParaRPr lang="sl-S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List1!$A$2:$A$8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List1!$B$2:$B$8</c:f>
              <c:numCache>
                <c:formatCode>General</c:formatCode>
                <c:ptCount val="7"/>
                <c:pt idx="4" formatCode="_-* #,##0\ _€_-;\-* #,##0\ _€_-;_-* &quot;-&quot;??\ _€_-;_-@_-">
                  <c:v>87</c:v>
                </c:pt>
                <c:pt idx="5" formatCode="_-* #,##0\ _€_-;\-* #,##0\ _€_-;_-* &quot;-&quot;??\ _€_-;_-@_-">
                  <c:v>78</c:v>
                </c:pt>
                <c:pt idx="6" formatCode="_-* #,##0\ _€_-;\-* #,##0\ _€_-;_-* &quot;-&quot;??\ _€_-;_-@_-">
                  <c:v>69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odhodki</c:v>
                </c:pt>
              </c:strCache>
            </c:strRef>
          </c:tx>
          <c:spPr>
            <a:ln>
              <a:solidFill>
                <a:srgbClr val="00B0F0"/>
              </a:solidFill>
              <a:prstDash val="sysDash"/>
            </a:ln>
          </c:spPr>
          <c:marker>
            <c:symbol val="none"/>
          </c:marker>
          <c:dLbls>
            <c:dLbl>
              <c:idx val="4"/>
              <c:tx>
                <c:rich>
                  <a:bodyPr/>
                  <a:lstStyle/>
                  <a:p>
                    <a:r>
                      <a:rPr lang="en-US" dirty="0">
                        <a:latin typeface="Trebuchet MS" pitchFamily="34" charset="0"/>
                      </a:rPr>
                      <a:t> </a:t>
                    </a:r>
                    <a:r>
                      <a:rPr lang="en-US" dirty="0">
                        <a:noFill/>
                        <a:latin typeface="Trebuchet MS" pitchFamily="34" charset="0"/>
                      </a:rPr>
                      <a:t>85 </a:t>
                    </a:r>
                    <a:r>
                      <a:rPr lang="en-US" dirty="0">
                        <a:latin typeface="Trebuchet MS" pitchFamily="34" charset="0"/>
                      </a:rPr>
                      <a:t>  </a:t>
                    </a: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>
                        <a:latin typeface="Trebuchet MS" pitchFamily="34" charset="0"/>
                      </a:rPr>
                      <a:t> </a:t>
                    </a:r>
                    <a:r>
                      <a:rPr lang="en-US" dirty="0">
                        <a:solidFill>
                          <a:schemeClr val="bg1"/>
                        </a:solidFill>
                        <a:latin typeface="Trebuchet MS" pitchFamily="34" charset="0"/>
                      </a:rPr>
                      <a:t>76  </a:t>
                    </a:r>
                    <a:r>
                      <a:rPr lang="en-US" dirty="0">
                        <a:latin typeface="Trebuchet MS" pitchFamily="34" charset="0"/>
                      </a:rPr>
                      <a:t> </a:t>
                    </a: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799466183646269E-2"/>
                  <c:y val="2.1775447360555346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Trebuchet MS" pitchFamily="34" charset="0"/>
                      </a:rPr>
                      <a:t> </a:t>
                    </a:r>
                    <a:r>
                      <a:rPr lang="en-US" dirty="0">
                        <a:solidFill>
                          <a:schemeClr val="bg1"/>
                        </a:solidFill>
                        <a:latin typeface="Trebuchet MS" pitchFamily="34" charset="0"/>
                      </a:rPr>
                      <a:t>67  </a:t>
                    </a:r>
                    <a:r>
                      <a:rPr lang="en-US" dirty="0">
                        <a:latin typeface="Trebuchet MS" pitchFamily="34" charset="0"/>
                      </a:rPr>
                      <a:t> 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Trebuchet MS" pitchFamily="34" charset="0"/>
                  </a:defRPr>
                </a:pPr>
                <a:endParaRPr lang="sl-SI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List1!$A$2:$A$8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List1!$C$2:$C$8</c:f>
              <c:numCache>
                <c:formatCode>General</c:formatCode>
                <c:ptCount val="7"/>
                <c:pt idx="4" formatCode="_-* #,##0\ _€_-;\-* #,##0\ _€_-;_-* &quot;-&quot;??\ _€_-;_-@_-">
                  <c:v>85</c:v>
                </c:pt>
                <c:pt idx="5" formatCode="_-* #,##0\ _€_-;\-* #,##0\ _€_-;_-* &quot;-&quot;??\ _€_-;_-@_-">
                  <c:v>76</c:v>
                </c:pt>
                <c:pt idx="6" formatCode="_-* #,##0\ _€_-;\-* #,##0\ _€_-;_-* &quot;-&quot;??\ _€_-;_-@_-">
                  <c:v>67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8691968"/>
        <c:axId val="148693760"/>
      </c:lineChart>
      <c:catAx>
        <c:axId val="148691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>
                <a:noFill/>
              </a:defRPr>
            </a:pPr>
            <a:endParaRPr lang="sl-SI"/>
          </a:p>
        </c:txPr>
        <c:crossAx val="148693760"/>
        <c:crossesAt val="0"/>
        <c:auto val="1"/>
        <c:lblAlgn val="ctr"/>
        <c:lblOffset val="100"/>
        <c:noMultiLvlLbl val="0"/>
      </c:catAx>
      <c:valAx>
        <c:axId val="148693760"/>
        <c:scaling>
          <c:orientation val="minMax"/>
          <c:max val="125"/>
          <c:min val="6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>
                <a:noFill/>
                <a:latin typeface="Trebuchet MS" pitchFamily="34" charset="0"/>
              </a:defRPr>
            </a:pPr>
            <a:endParaRPr lang="sl-SI"/>
          </a:p>
        </c:txPr>
        <c:crossAx val="148691968"/>
        <c:crosses val="autoZero"/>
        <c:crossBetween val="between"/>
        <c:majorUnit val="10"/>
        <c:minorUnit val="10"/>
      </c:valAx>
      <c:spPr>
        <a:noFill/>
        <a:ln>
          <a:solidFill>
            <a:schemeClr val="bg1"/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sl-SI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3076363" cy="511731"/>
          </a:xfrm>
          <a:prstGeom prst="rect">
            <a:avLst/>
          </a:prstGeom>
        </p:spPr>
        <p:txBody>
          <a:bodyPr vert="horz" lIns="99052" tIns="49526" rIns="99052" bIns="49526" rtlCol="0"/>
          <a:lstStyle>
            <a:lvl1pPr algn="l">
              <a:defRPr sz="13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4021296" y="3"/>
            <a:ext cx="3076363" cy="511731"/>
          </a:xfrm>
          <a:prstGeom prst="rect">
            <a:avLst/>
          </a:prstGeom>
        </p:spPr>
        <p:txBody>
          <a:bodyPr vert="horz" lIns="99052" tIns="49526" rIns="99052" bIns="49526" rtlCol="0"/>
          <a:lstStyle>
            <a:lvl1pPr algn="r">
              <a:defRPr sz="1300"/>
            </a:lvl1pPr>
          </a:lstStyle>
          <a:p>
            <a:fld id="{0C4CC34B-5361-4470-B29E-7BAAE84A9D6C}" type="datetimeFigureOut">
              <a:rPr lang="sl-SI" smtClean="0"/>
              <a:t>18.6.2013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3" y="9721109"/>
            <a:ext cx="3076363" cy="511731"/>
          </a:xfrm>
          <a:prstGeom prst="rect">
            <a:avLst/>
          </a:prstGeom>
        </p:spPr>
        <p:txBody>
          <a:bodyPr vert="horz" lIns="99052" tIns="49526" rIns="99052" bIns="49526" rtlCol="0" anchor="b"/>
          <a:lstStyle>
            <a:lvl1pPr algn="l">
              <a:defRPr sz="1300"/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4021296" y="9721109"/>
            <a:ext cx="3076363" cy="511731"/>
          </a:xfrm>
          <a:prstGeom prst="rect">
            <a:avLst/>
          </a:prstGeom>
        </p:spPr>
        <p:txBody>
          <a:bodyPr vert="horz" lIns="99052" tIns="49526" rIns="99052" bIns="49526" rtlCol="0" anchor="b"/>
          <a:lstStyle>
            <a:lvl1pPr algn="r">
              <a:defRPr sz="1300"/>
            </a:lvl1pPr>
          </a:lstStyle>
          <a:p>
            <a:fld id="{6F54FE8C-8150-42E4-B68C-259174A496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31112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4CDCA-4C21-4A8D-A778-CAD54960CB88}" type="datetimeFigureOut">
              <a:rPr lang="sl-SI" smtClean="0"/>
              <a:t>18.6.2013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3D4D-5B83-4F79-8908-CF7AE8B7B9C4}" type="slidenum">
              <a:rPr lang="sl-SI" smtClean="0"/>
              <a:t>‹#›</a:t>
            </a:fld>
            <a:endParaRPr lang="sl-SI"/>
          </a:p>
        </p:txBody>
      </p:sp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163" y="-116633"/>
            <a:ext cx="9458325" cy="7002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7449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4CDCA-4C21-4A8D-A778-CAD54960CB88}" type="datetimeFigureOut">
              <a:rPr lang="sl-SI" smtClean="0"/>
              <a:t>18.6.2013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3D4D-5B83-4F79-8908-CF7AE8B7B9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7663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4CDCA-4C21-4A8D-A778-CAD54960CB88}" type="datetimeFigureOut">
              <a:rPr lang="sl-SI" smtClean="0"/>
              <a:t>18.6.2013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3D4D-5B83-4F79-8908-CF7AE8B7B9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35822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4CDCA-4C21-4A8D-A778-CAD54960CB88}" type="datetimeFigureOut">
              <a:rPr lang="sl-SI" smtClean="0"/>
              <a:t>18.6.2013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3D4D-5B83-4F79-8908-CF7AE8B7B9C4}" type="slidenum">
              <a:rPr lang="sl-SI" smtClean="0"/>
              <a:t>‹#›</a:t>
            </a:fld>
            <a:endParaRPr lang="sl-SI"/>
          </a:p>
        </p:txBody>
      </p:sp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44625"/>
            <a:ext cx="9458325" cy="7002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9937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4CDCA-4C21-4A8D-A778-CAD54960CB88}" type="datetimeFigureOut">
              <a:rPr lang="sl-SI" smtClean="0"/>
              <a:t>18.6.2013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3D4D-5B83-4F79-8908-CF7AE8B7B9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69382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4CDCA-4C21-4A8D-A778-CAD54960CB88}" type="datetimeFigureOut">
              <a:rPr lang="sl-SI" smtClean="0"/>
              <a:t>18.6.2013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3D4D-5B83-4F79-8908-CF7AE8B7B9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32385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4CDCA-4C21-4A8D-A778-CAD54960CB88}" type="datetimeFigureOut">
              <a:rPr lang="sl-SI" smtClean="0"/>
              <a:t>18.6.2013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3D4D-5B83-4F79-8908-CF7AE8B7B9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02813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4CDCA-4C21-4A8D-A778-CAD54960CB88}" type="datetimeFigureOut">
              <a:rPr lang="sl-SI" smtClean="0"/>
              <a:t>18.6.2013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3D4D-5B83-4F79-8908-CF7AE8B7B9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82463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4CDCA-4C21-4A8D-A778-CAD54960CB88}" type="datetimeFigureOut">
              <a:rPr lang="sl-SI" smtClean="0"/>
              <a:t>18.6.2013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3D4D-5B83-4F79-8908-CF7AE8B7B9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85520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4CDCA-4C21-4A8D-A778-CAD54960CB88}" type="datetimeFigureOut">
              <a:rPr lang="sl-SI" smtClean="0"/>
              <a:t>18.6.2013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3D4D-5B83-4F79-8908-CF7AE8B7B9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86457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4CDCA-4C21-4A8D-A778-CAD54960CB88}" type="datetimeFigureOut">
              <a:rPr lang="sl-SI" smtClean="0"/>
              <a:t>18.6.2013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3D4D-5B83-4F79-8908-CF7AE8B7B9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78158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4CDCA-4C21-4A8D-A778-CAD54960CB88}" type="datetimeFigureOut">
              <a:rPr lang="sl-SI" smtClean="0"/>
              <a:t>18.6.2013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53D4D-5B83-4F79-8908-CF7AE8B7B9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6012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00" y="-55563"/>
            <a:ext cx="9458325" cy="694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" descr="woman.ps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55563"/>
            <a:ext cx="4848225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" descr="napis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00" y="946150"/>
            <a:ext cx="9458325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552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otnik 9"/>
          <p:cNvSpPr/>
          <p:nvPr/>
        </p:nvSpPr>
        <p:spPr>
          <a:xfrm>
            <a:off x="72008" y="332656"/>
            <a:ext cx="2051720" cy="7920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ravokotnik 10"/>
          <p:cNvSpPr/>
          <p:nvPr/>
        </p:nvSpPr>
        <p:spPr>
          <a:xfrm>
            <a:off x="228155" y="685204"/>
            <a:ext cx="2520280" cy="65556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ravokotnik 11"/>
          <p:cNvSpPr/>
          <p:nvPr/>
        </p:nvSpPr>
        <p:spPr>
          <a:xfrm>
            <a:off x="539552" y="471810"/>
            <a:ext cx="8064896" cy="724942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Naslov 3"/>
          <p:cNvSpPr>
            <a:spLocks noGrp="1"/>
          </p:cNvSpPr>
          <p:nvPr>
            <p:ph type="title"/>
          </p:nvPr>
        </p:nvSpPr>
        <p:spPr>
          <a:xfrm>
            <a:off x="590872" y="269776"/>
            <a:ext cx="8229600" cy="1143000"/>
          </a:xfrm>
        </p:spPr>
        <p:txBody>
          <a:bodyPr/>
          <a:lstStyle/>
          <a:p>
            <a:pPr algn="l"/>
            <a:r>
              <a:rPr lang="sl-SI" b="1" dirty="0" smtClean="0">
                <a:solidFill>
                  <a:schemeClr val="bg1"/>
                </a:solidFill>
                <a:latin typeface="Trebuchet MS" pitchFamily="34" charset="0"/>
              </a:rPr>
              <a:t>Povprečna naklada</a:t>
            </a:r>
            <a:endParaRPr lang="sl-SI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9" name="Slika 3" descr="nu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62" y="6111940"/>
            <a:ext cx="1116186" cy="629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Ograd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44888"/>
              </p:ext>
            </p:extLst>
          </p:nvPr>
        </p:nvGraphicFramePr>
        <p:xfrm>
          <a:off x="558000" y="1700808"/>
          <a:ext cx="8027999" cy="425876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127000" dir="2700000" algn="tl" rotWithShape="0">
                    <a:prstClr val="black">
                      <a:alpha val="40000"/>
                    </a:prstClr>
                  </a:outerShdw>
                </a:effectLst>
                <a:tableStyleId>{306799F8-075E-4A3A-A7F6-7FBC6576F1A4}</a:tableStyleId>
              </a:tblPr>
              <a:tblGrid>
                <a:gridCol w="2386608"/>
                <a:gridCol w="805913"/>
                <a:gridCol w="805913"/>
                <a:gridCol w="805913"/>
                <a:gridCol w="805913"/>
                <a:gridCol w="805913"/>
                <a:gridCol w="805913"/>
                <a:gridCol w="805913"/>
              </a:tblGrid>
              <a:tr h="370769">
                <a:tc>
                  <a:txBody>
                    <a:bodyPr/>
                    <a:lstStyle/>
                    <a:p>
                      <a:endParaRPr lang="sl-SI" sz="1600" b="1" dirty="0">
                        <a:latin typeface="Trebuchet MS" pitchFamily="34" charset="0"/>
                      </a:endParaRPr>
                    </a:p>
                  </a:txBody>
                  <a:tcPr marT="45711" marB="45711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b="0" dirty="0" smtClean="0">
                          <a:latin typeface="Trebuchet MS" pitchFamily="34" charset="0"/>
                        </a:rPr>
                        <a:t>2006</a:t>
                      </a:r>
                      <a:endParaRPr lang="sl-SI" sz="1600" b="0" dirty="0">
                        <a:latin typeface="Trebuchet MS" pitchFamily="34" charset="0"/>
                      </a:endParaRPr>
                    </a:p>
                  </a:txBody>
                  <a:tcPr marT="45711" marB="45711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b="0" dirty="0" smtClean="0">
                          <a:latin typeface="Trebuchet MS" pitchFamily="34" charset="0"/>
                        </a:rPr>
                        <a:t>2007</a:t>
                      </a:r>
                      <a:endParaRPr lang="sl-SI" sz="1600" b="0" dirty="0">
                        <a:latin typeface="Trebuchet MS" pitchFamily="34" charset="0"/>
                      </a:endParaRPr>
                    </a:p>
                  </a:txBody>
                  <a:tcPr marT="45711" marB="45711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b="0" dirty="0" smtClean="0">
                          <a:latin typeface="Trebuchet MS" pitchFamily="34" charset="0"/>
                        </a:rPr>
                        <a:t>2008</a:t>
                      </a:r>
                      <a:endParaRPr lang="sl-SI" sz="1600" b="0" dirty="0">
                        <a:latin typeface="Trebuchet MS" pitchFamily="34" charset="0"/>
                      </a:endParaRPr>
                    </a:p>
                  </a:txBody>
                  <a:tcPr marT="45711" marB="45711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b="0" dirty="0" smtClean="0">
                          <a:latin typeface="Trebuchet MS" pitchFamily="34" charset="0"/>
                        </a:rPr>
                        <a:t>2009</a:t>
                      </a:r>
                      <a:endParaRPr lang="sl-SI" sz="1600" b="0" dirty="0">
                        <a:latin typeface="Trebuchet MS" pitchFamily="34" charset="0"/>
                      </a:endParaRPr>
                    </a:p>
                  </a:txBody>
                  <a:tcPr marT="45711" marB="45711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b="0" dirty="0" smtClean="0">
                          <a:latin typeface="Trebuchet MS" pitchFamily="34" charset="0"/>
                        </a:rPr>
                        <a:t>2010</a:t>
                      </a:r>
                      <a:endParaRPr lang="sl-SI" sz="1600" b="0" dirty="0">
                        <a:latin typeface="Trebuchet MS" pitchFamily="34" charset="0"/>
                      </a:endParaRPr>
                    </a:p>
                  </a:txBody>
                  <a:tcPr marT="45711" marB="45711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b="0" dirty="0" smtClean="0">
                          <a:latin typeface="Trebuchet MS" pitchFamily="34" charset="0"/>
                        </a:rPr>
                        <a:t>2011</a:t>
                      </a:r>
                      <a:endParaRPr lang="sl-SI" sz="1600" b="0" dirty="0">
                        <a:latin typeface="Trebuchet MS" pitchFamily="34" charset="0"/>
                      </a:endParaRPr>
                    </a:p>
                  </a:txBody>
                  <a:tcPr marT="45711" marB="45711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b="0" dirty="0" smtClean="0">
                          <a:latin typeface="Trebuchet MS" pitchFamily="34" charset="0"/>
                        </a:rPr>
                        <a:t>2012</a:t>
                      </a:r>
                      <a:endParaRPr lang="sl-SI" sz="1600" b="0" dirty="0">
                        <a:latin typeface="Trebuchet MS" pitchFamily="34" charset="0"/>
                      </a:endParaRPr>
                    </a:p>
                  </a:txBody>
                  <a:tcPr marT="45711" marB="45711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000">
                <a:tc>
                  <a:txBody>
                    <a:bodyPr/>
                    <a:lstStyle/>
                    <a:p>
                      <a:r>
                        <a:rPr lang="sl-SI" sz="1600" b="1" dirty="0" smtClean="0">
                          <a:latin typeface="Trebuchet MS" pitchFamily="34" charset="0"/>
                        </a:rPr>
                        <a:t>MON</a:t>
                      </a:r>
                    </a:p>
                  </a:txBody>
                  <a:tcPr marT="45711" marB="4571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1524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1610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1766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1471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1336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1235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1138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86000">
                <a:tc>
                  <a:txBody>
                    <a:bodyPr/>
                    <a:lstStyle/>
                    <a:p>
                      <a:r>
                        <a:rPr lang="sl-SI" sz="1600" b="1" dirty="0" smtClean="0">
                          <a:latin typeface="Trebuchet MS" pitchFamily="34" charset="0"/>
                        </a:rPr>
                        <a:t>učbeniki</a:t>
                      </a: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1154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1580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1420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1664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1673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1479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1431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</a:tr>
              <a:tr h="486000">
                <a:tc>
                  <a:txBody>
                    <a:bodyPr/>
                    <a:lstStyle/>
                    <a:p>
                      <a:r>
                        <a:rPr lang="sl-SI" sz="1600" b="1" dirty="0" smtClean="0">
                          <a:latin typeface="Trebuchet MS" pitchFamily="34" charset="0"/>
                        </a:rPr>
                        <a:t>stvarna za odrasle</a:t>
                      </a: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1650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1772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1976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1535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1156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1190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958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</a:tr>
              <a:tr h="486000">
                <a:tc>
                  <a:txBody>
                    <a:bodyPr/>
                    <a:lstStyle/>
                    <a:p>
                      <a:r>
                        <a:rPr lang="sl-SI" sz="1600" b="1" dirty="0" smtClean="0">
                          <a:latin typeface="Trebuchet MS" pitchFamily="34" charset="0"/>
                        </a:rPr>
                        <a:t>leposlovje za odrasle</a:t>
                      </a:r>
                      <a:endParaRPr lang="sl-SI" sz="1600" b="1" dirty="0">
                        <a:latin typeface="Trebuchet MS" pitchFamily="34" charset="0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642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845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809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878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878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799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832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</a:tr>
              <a:tr h="486000">
                <a:tc>
                  <a:txBody>
                    <a:bodyPr/>
                    <a:lstStyle/>
                    <a:p>
                      <a:r>
                        <a:rPr lang="sl-SI" sz="1600" b="1" dirty="0" smtClean="0">
                          <a:latin typeface="Trebuchet MS" pitchFamily="34" charset="0"/>
                        </a:rPr>
                        <a:t>SLO</a:t>
                      </a:r>
                      <a:r>
                        <a:rPr lang="sl-SI" sz="1600" b="1" baseline="0" dirty="0" smtClean="0">
                          <a:latin typeface="Trebuchet MS" pitchFamily="34" charset="0"/>
                        </a:rPr>
                        <a:t> odraslo leposlovje</a:t>
                      </a:r>
                      <a:endParaRPr lang="sl-SI" sz="1600" b="1" dirty="0">
                        <a:latin typeface="Trebuchet MS" pitchFamily="34" charset="0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587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700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579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547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702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563</a:t>
                      </a: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525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</a:tr>
              <a:tr h="486000">
                <a:tc>
                  <a:txBody>
                    <a:bodyPr/>
                    <a:lstStyle/>
                    <a:p>
                      <a:r>
                        <a:rPr lang="sl-SI" sz="1600" b="1" dirty="0" smtClean="0">
                          <a:latin typeface="Trebuchet MS" pitchFamily="34" charset="0"/>
                        </a:rPr>
                        <a:t>otroška</a:t>
                      </a:r>
                      <a:r>
                        <a:rPr lang="sl-SI" sz="1600" b="1" baseline="0" dirty="0" smtClean="0">
                          <a:latin typeface="Trebuchet MS" pitchFamily="34" charset="0"/>
                        </a:rPr>
                        <a:t>  skupna</a:t>
                      </a:r>
                      <a:endParaRPr lang="sl-SI" sz="1600" b="1" dirty="0">
                        <a:latin typeface="Trebuchet MS" pitchFamily="34" charset="0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3623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2405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2461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1798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1695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1608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1642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</a:tr>
              <a:tr h="486000">
                <a:tc>
                  <a:txBody>
                    <a:bodyPr/>
                    <a:lstStyle/>
                    <a:p>
                      <a:r>
                        <a:rPr lang="sl-SI" sz="1600" b="1" dirty="0" smtClean="0">
                          <a:latin typeface="Trebuchet MS" pitchFamily="34" charset="0"/>
                        </a:rPr>
                        <a:t>slikanice</a:t>
                      </a:r>
                      <a:endParaRPr lang="sl-SI" sz="1600" b="1" dirty="0">
                        <a:latin typeface="Trebuchet MS" pitchFamily="34" charset="0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5815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3146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2632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2087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2079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1756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1961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</a:tr>
              <a:tr h="486000">
                <a:tc>
                  <a:txBody>
                    <a:bodyPr/>
                    <a:lstStyle/>
                    <a:p>
                      <a:r>
                        <a:rPr lang="sl-SI" sz="1600" b="1" dirty="0" smtClean="0">
                          <a:latin typeface="Trebuchet MS" pitchFamily="34" charset="0"/>
                        </a:rPr>
                        <a:t>SLO slikanice</a:t>
                      </a:r>
                      <a:endParaRPr lang="sl-SI" sz="1600" b="1" dirty="0">
                        <a:latin typeface="Trebuchet MS" pitchFamily="34" charset="0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2436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1073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1969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1264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1156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1039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998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02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otnik 9"/>
          <p:cNvSpPr/>
          <p:nvPr/>
        </p:nvSpPr>
        <p:spPr>
          <a:xfrm>
            <a:off x="72008" y="332656"/>
            <a:ext cx="2051720" cy="7920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ravokotnik 10"/>
          <p:cNvSpPr/>
          <p:nvPr/>
        </p:nvSpPr>
        <p:spPr>
          <a:xfrm>
            <a:off x="228155" y="685204"/>
            <a:ext cx="2520280" cy="65556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ravokotnik 11"/>
          <p:cNvSpPr/>
          <p:nvPr/>
        </p:nvSpPr>
        <p:spPr>
          <a:xfrm>
            <a:off x="539552" y="471810"/>
            <a:ext cx="8064896" cy="724942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Naslov 3"/>
          <p:cNvSpPr>
            <a:spLocks noGrp="1"/>
          </p:cNvSpPr>
          <p:nvPr>
            <p:ph type="title"/>
          </p:nvPr>
        </p:nvSpPr>
        <p:spPr>
          <a:xfrm>
            <a:off x="590872" y="269776"/>
            <a:ext cx="8229600" cy="1143000"/>
          </a:xfrm>
        </p:spPr>
        <p:txBody>
          <a:bodyPr/>
          <a:lstStyle/>
          <a:p>
            <a:pPr algn="l"/>
            <a:r>
              <a:rPr lang="sl-SI" b="1" dirty="0" smtClean="0">
                <a:solidFill>
                  <a:schemeClr val="bg1"/>
                </a:solidFill>
                <a:latin typeface="Trebuchet MS" pitchFamily="34" charset="0"/>
              </a:rPr>
              <a:t>Cena</a:t>
            </a:r>
            <a:endParaRPr lang="sl-SI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9" name="Slika 3" descr="nu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62" y="6111940"/>
            <a:ext cx="1116186" cy="629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Ograd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7905965"/>
              </p:ext>
            </p:extLst>
          </p:nvPr>
        </p:nvGraphicFramePr>
        <p:xfrm>
          <a:off x="558000" y="1700808"/>
          <a:ext cx="8027999" cy="425876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127000" dir="2700000" algn="tl" rotWithShape="0">
                    <a:prstClr val="black">
                      <a:alpha val="40000"/>
                    </a:prstClr>
                  </a:outerShdw>
                </a:effectLst>
                <a:tableStyleId>{306799F8-075E-4A3A-A7F6-7FBC6576F1A4}</a:tableStyleId>
              </a:tblPr>
              <a:tblGrid>
                <a:gridCol w="2386608"/>
                <a:gridCol w="805913"/>
                <a:gridCol w="805913"/>
                <a:gridCol w="805913"/>
                <a:gridCol w="805913"/>
                <a:gridCol w="805913"/>
                <a:gridCol w="805913"/>
                <a:gridCol w="805913"/>
              </a:tblGrid>
              <a:tr h="370769">
                <a:tc>
                  <a:txBody>
                    <a:bodyPr/>
                    <a:lstStyle/>
                    <a:p>
                      <a:r>
                        <a:rPr lang="sl-SI" sz="1600" b="1" dirty="0" smtClean="0">
                          <a:latin typeface="Trebuchet MS" pitchFamily="34" charset="0"/>
                        </a:rPr>
                        <a:t>v evrih</a:t>
                      </a:r>
                      <a:endParaRPr lang="sl-SI" sz="1600" b="1" dirty="0">
                        <a:latin typeface="Trebuchet MS" pitchFamily="34" charset="0"/>
                      </a:endParaRPr>
                    </a:p>
                  </a:txBody>
                  <a:tcPr marT="45711" marB="45711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b="1" dirty="0" smtClean="0">
                          <a:latin typeface="Trebuchet MS" pitchFamily="34" charset="0"/>
                        </a:rPr>
                        <a:t>2006</a:t>
                      </a:r>
                      <a:endParaRPr lang="sl-SI" sz="1600" b="1" dirty="0">
                        <a:latin typeface="Trebuchet MS" pitchFamily="34" charset="0"/>
                      </a:endParaRPr>
                    </a:p>
                  </a:txBody>
                  <a:tcPr marT="45711" marB="45711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b="1" dirty="0" smtClean="0">
                          <a:latin typeface="Trebuchet MS" pitchFamily="34" charset="0"/>
                        </a:rPr>
                        <a:t>2007</a:t>
                      </a:r>
                      <a:endParaRPr lang="sl-SI" sz="1600" b="1" dirty="0">
                        <a:latin typeface="Trebuchet MS" pitchFamily="34" charset="0"/>
                      </a:endParaRPr>
                    </a:p>
                  </a:txBody>
                  <a:tcPr marT="45711" marB="45711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b="1" dirty="0" smtClean="0">
                          <a:latin typeface="Trebuchet MS" pitchFamily="34" charset="0"/>
                        </a:rPr>
                        <a:t>2008</a:t>
                      </a:r>
                      <a:endParaRPr lang="sl-SI" sz="1600" b="1" dirty="0">
                        <a:latin typeface="Trebuchet MS" pitchFamily="34" charset="0"/>
                      </a:endParaRPr>
                    </a:p>
                  </a:txBody>
                  <a:tcPr marT="45711" marB="45711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b="1" dirty="0" smtClean="0">
                          <a:latin typeface="Trebuchet MS" pitchFamily="34" charset="0"/>
                        </a:rPr>
                        <a:t>2009</a:t>
                      </a:r>
                      <a:endParaRPr lang="sl-SI" sz="1600" b="1" dirty="0">
                        <a:latin typeface="Trebuchet MS" pitchFamily="34" charset="0"/>
                      </a:endParaRPr>
                    </a:p>
                  </a:txBody>
                  <a:tcPr marT="45711" marB="45711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b="1" dirty="0" smtClean="0">
                          <a:latin typeface="Trebuchet MS" pitchFamily="34" charset="0"/>
                        </a:rPr>
                        <a:t>2010</a:t>
                      </a:r>
                      <a:endParaRPr lang="sl-SI" sz="1600" b="1" dirty="0">
                        <a:latin typeface="Trebuchet MS" pitchFamily="34" charset="0"/>
                      </a:endParaRPr>
                    </a:p>
                  </a:txBody>
                  <a:tcPr marT="45711" marB="45711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b="1" dirty="0" smtClean="0">
                          <a:latin typeface="Trebuchet MS" pitchFamily="34" charset="0"/>
                        </a:rPr>
                        <a:t>2011</a:t>
                      </a:r>
                      <a:endParaRPr lang="sl-SI" sz="1600" b="1" dirty="0">
                        <a:latin typeface="Trebuchet MS" pitchFamily="34" charset="0"/>
                      </a:endParaRPr>
                    </a:p>
                  </a:txBody>
                  <a:tcPr marT="45711" marB="45711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b="1" dirty="0" smtClean="0">
                          <a:latin typeface="Trebuchet MS" pitchFamily="34" charset="0"/>
                        </a:rPr>
                        <a:t>2012</a:t>
                      </a:r>
                      <a:endParaRPr lang="sl-SI" sz="1600" b="1" dirty="0">
                        <a:latin typeface="Trebuchet MS" pitchFamily="34" charset="0"/>
                      </a:endParaRPr>
                    </a:p>
                  </a:txBody>
                  <a:tcPr marT="45711" marB="45711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000">
                <a:tc>
                  <a:txBody>
                    <a:bodyPr/>
                    <a:lstStyle/>
                    <a:p>
                      <a:r>
                        <a:rPr lang="sl-SI" sz="1600" b="1" dirty="0" smtClean="0">
                          <a:latin typeface="Trebuchet MS" pitchFamily="34" charset="0"/>
                        </a:rPr>
                        <a:t>MON</a:t>
                      </a:r>
                    </a:p>
                  </a:txBody>
                  <a:tcPr marT="45711" marB="4571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16,96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44000" marT="46800" marB="468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19,92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44000" marT="46800" marB="468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21,86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44000" marT="46800" marB="468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23,83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44000" marT="46800" marB="468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23,32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44000" marT="46800" marB="468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22,81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44000" marT="46800" marB="468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19,29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44000" marT="46800" marB="468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86000">
                <a:tc>
                  <a:txBody>
                    <a:bodyPr/>
                    <a:lstStyle/>
                    <a:p>
                      <a:r>
                        <a:rPr lang="sl-SI" sz="1600" b="1" dirty="0" smtClean="0">
                          <a:latin typeface="Trebuchet MS" pitchFamily="34" charset="0"/>
                        </a:rPr>
                        <a:t>učbeniki</a:t>
                      </a: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18,10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44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16,36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44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17,01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44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14,60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44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14,12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44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15,20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44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14,44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44000" marT="46800" marB="46800" anchor="ctr"/>
                </a:tc>
              </a:tr>
              <a:tr h="486000">
                <a:tc>
                  <a:txBody>
                    <a:bodyPr/>
                    <a:lstStyle/>
                    <a:p>
                      <a:r>
                        <a:rPr lang="sl-SI" sz="1600" b="1" dirty="0" smtClean="0">
                          <a:latin typeface="Trebuchet MS" pitchFamily="34" charset="0"/>
                        </a:rPr>
                        <a:t>stvarna za odrasle</a:t>
                      </a: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23,28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44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25,18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44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26,45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44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34,45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44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32,82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44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35,62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44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23,70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44000" marT="46800" marB="46800" anchor="ctr"/>
                </a:tc>
              </a:tr>
              <a:tr h="486000">
                <a:tc>
                  <a:txBody>
                    <a:bodyPr/>
                    <a:lstStyle/>
                    <a:p>
                      <a:r>
                        <a:rPr lang="sl-SI" sz="1600" b="1" dirty="0" smtClean="0">
                          <a:latin typeface="Trebuchet MS" pitchFamily="34" charset="0"/>
                        </a:rPr>
                        <a:t>leposlovje za odrasle</a:t>
                      </a:r>
                      <a:endParaRPr lang="sl-SI" sz="1600" b="1" dirty="0">
                        <a:latin typeface="Trebuchet MS" pitchFamily="34" charset="0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17,13</a:t>
                      </a:r>
                    </a:p>
                  </a:txBody>
                  <a:tcPr marL="90000" marR="144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20,16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44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21,22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44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21,43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44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23,98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44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20,96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44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20,60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44000" marT="46800" marB="46800" anchor="ctr"/>
                </a:tc>
              </a:tr>
              <a:tr h="486000">
                <a:tc>
                  <a:txBody>
                    <a:bodyPr/>
                    <a:lstStyle/>
                    <a:p>
                      <a:r>
                        <a:rPr lang="sl-SI" sz="1600" b="1" dirty="0" smtClean="0">
                          <a:latin typeface="Trebuchet MS" pitchFamily="34" charset="0"/>
                        </a:rPr>
                        <a:t>SLO</a:t>
                      </a:r>
                      <a:r>
                        <a:rPr lang="sl-SI" sz="1600" b="1" baseline="0" dirty="0" smtClean="0">
                          <a:latin typeface="Trebuchet MS" pitchFamily="34" charset="0"/>
                        </a:rPr>
                        <a:t> odraslo leposlovje</a:t>
                      </a:r>
                      <a:endParaRPr lang="sl-SI" sz="1600" b="1" dirty="0">
                        <a:latin typeface="Trebuchet MS" pitchFamily="34" charset="0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15,95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44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18,28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44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19,63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44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20,94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44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19,98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44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19,52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44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19,72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44000" marT="46800" marB="46800" anchor="ctr"/>
                </a:tc>
              </a:tr>
              <a:tr h="486000">
                <a:tc>
                  <a:txBody>
                    <a:bodyPr/>
                    <a:lstStyle/>
                    <a:p>
                      <a:r>
                        <a:rPr lang="sl-SI" sz="1600" b="1" dirty="0" smtClean="0">
                          <a:latin typeface="Trebuchet MS" pitchFamily="34" charset="0"/>
                        </a:rPr>
                        <a:t>otroška</a:t>
                      </a:r>
                      <a:r>
                        <a:rPr lang="sl-SI" sz="1600" b="1" baseline="0" dirty="0" smtClean="0">
                          <a:latin typeface="Trebuchet MS" pitchFamily="34" charset="0"/>
                        </a:rPr>
                        <a:t>  skupna</a:t>
                      </a:r>
                      <a:endParaRPr lang="sl-SI" sz="1600" b="1" dirty="0">
                        <a:latin typeface="Trebuchet MS" pitchFamily="34" charset="0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12,03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44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13,29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44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15,83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44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15,63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44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16,02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44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15,62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44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14,88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44000" marT="46800" marB="46800" anchor="ctr"/>
                </a:tc>
              </a:tr>
              <a:tr h="486000">
                <a:tc>
                  <a:txBody>
                    <a:bodyPr/>
                    <a:lstStyle/>
                    <a:p>
                      <a:r>
                        <a:rPr lang="sl-SI" sz="1600" b="1" dirty="0" smtClean="0">
                          <a:latin typeface="Trebuchet MS" pitchFamily="34" charset="0"/>
                        </a:rPr>
                        <a:t>slikanice</a:t>
                      </a:r>
                      <a:endParaRPr lang="sl-SI" sz="1600" b="1" dirty="0">
                        <a:latin typeface="Trebuchet MS" pitchFamily="34" charset="0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9,72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44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9,99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44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11,87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44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14,35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44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13,78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44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13,33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44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11,95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44000" marT="46800" marB="46800" anchor="ctr"/>
                </a:tc>
              </a:tr>
              <a:tr h="486000">
                <a:tc>
                  <a:txBody>
                    <a:bodyPr/>
                    <a:lstStyle/>
                    <a:p>
                      <a:r>
                        <a:rPr lang="sl-SI" sz="1600" b="1" dirty="0" smtClean="0">
                          <a:latin typeface="Trebuchet MS" pitchFamily="34" charset="0"/>
                        </a:rPr>
                        <a:t>SLO slikanice</a:t>
                      </a:r>
                      <a:endParaRPr lang="sl-SI" sz="1600" b="1" dirty="0">
                        <a:latin typeface="Trebuchet MS" pitchFamily="34" charset="0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14,88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44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15,65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44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16,83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44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17,17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44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18,50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44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17,78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44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17,01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44000" marT="46800" marB="468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997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otnik 9"/>
          <p:cNvSpPr/>
          <p:nvPr/>
        </p:nvSpPr>
        <p:spPr>
          <a:xfrm>
            <a:off x="72008" y="332656"/>
            <a:ext cx="2051720" cy="7920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ravokotnik 10"/>
          <p:cNvSpPr/>
          <p:nvPr/>
        </p:nvSpPr>
        <p:spPr>
          <a:xfrm>
            <a:off x="228155" y="685204"/>
            <a:ext cx="2520280" cy="65556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ravokotnik 11"/>
          <p:cNvSpPr/>
          <p:nvPr/>
        </p:nvSpPr>
        <p:spPr>
          <a:xfrm>
            <a:off x="539552" y="471810"/>
            <a:ext cx="8064896" cy="724942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Naslov 3"/>
          <p:cNvSpPr>
            <a:spLocks noGrp="1"/>
          </p:cNvSpPr>
          <p:nvPr>
            <p:ph type="title"/>
          </p:nvPr>
        </p:nvSpPr>
        <p:spPr>
          <a:xfrm>
            <a:off x="590872" y="269776"/>
            <a:ext cx="8229600" cy="1143000"/>
          </a:xfrm>
        </p:spPr>
        <p:txBody>
          <a:bodyPr/>
          <a:lstStyle/>
          <a:p>
            <a:pPr algn="l"/>
            <a:r>
              <a:rPr lang="sl-SI" b="1" dirty="0" smtClean="0">
                <a:solidFill>
                  <a:schemeClr val="bg1"/>
                </a:solidFill>
                <a:latin typeface="Trebuchet MS" pitchFamily="34" charset="0"/>
              </a:rPr>
              <a:t>In koliko knjig smo izdali?</a:t>
            </a:r>
            <a:endParaRPr lang="sl-SI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9" name="Slika 3" descr="nu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62" y="6111940"/>
            <a:ext cx="1116186" cy="629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Ograd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5451287"/>
              </p:ext>
            </p:extLst>
          </p:nvPr>
        </p:nvGraphicFramePr>
        <p:xfrm>
          <a:off x="558000" y="1700808"/>
          <a:ext cx="8027999" cy="435600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127000" dir="2700000" algn="tl" rotWithShape="0">
                    <a:prstClr val="black">
                      <a:alpha val="40000"/>
                    </a:prstClr>
                  </a:outerShdw>
                </a:effectLst>
                <a:tableStyleId>{306799F8-075E-4A3A-A7F6-7FBC6576F1A4}</a:tableStyleId>
              </a:tblPr>
              <a:tblGrid>
                <a:gridCol w="2386608"/>
                <a:gridCol w="805913"/>
                <a:gridCol w="805913"/>
                <a:gridCol w="805913"/>
                <a:gridCol w="805913"/>
                <a:gridCol w="805913"/>
                <a:gridCol w="805913"/>
                <a:gridCol w="805913"/>
              </a:tblGrid>
              <a:tr h="340391">
                <a:tc>
                  <a:txBody>
                    <a:bodyPr/>
                    <a:lstStyle/>
                    <a:p>
                      <a:endParaRPr lang="sl-SI" sz="1600" b="1" dirty="0">
                        <a:latin typeface="Trebuchet MS" pitchFamily="34" charset="0"/>
                      </a:endParaRPr>
                    </a:p>
                  </a:txBody>
                  <a:tcPr marT="45711" marB="45711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b="1" dirty="0" smtClean="0">
                          <a:latin typeface="Trebuchet MS" pitchFamily="34" charset="0"/>
                        </a:rPr>
                        <a:t>2006</a:t>
                      </a:r>
                      <a:endParaRPr lang="sl-SI" sz="1600" b="1" dirty="0">
                        <a:latin typeface="Trebuchet MS" pitchFamily="34" charset="0"/>
                      </a:endParaRPr>
                    </a:p>
                  </a:txBody>
                  <a:tcPr marT="45711" marB="45711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b="1" dirty="0" smtClean="0">
                          <a:latin typeface="Trebuchet MS" pitchFamily="34" charset="0"/>
                        </a:rPr>
                        <a:t>2007</a:t>
                      </a:r>
                      <a:endParaRPr lang="sl-SI" sz="1600" b="1" dirty="0">
                        <a:latin typeface="Trebuchet MS" pitchFamily="34" charset="0"/>
                      </a:endParaRPr>
                    </a:p>
                  </a:txBody>
                  <a:tcPr marT="45711" marB="45711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b="1" dirty="0" smtClean="0">
                          <a:latin typeface="Trebuchet MS" pitchFamily="34" charset="0"/>
                        </a:rPr>
                        <a:t>2008</a:t>
                      </a:r>
                      <a:endParaRPr lang="sl-SI" sz="1600" b="1" dirty="0">
                        <a:latin typeface="Trebuchet MS" pitchFamily="34" charset="0"/>
                      </a:endParaRPr>
                    </a:p>
                  </a:txBody>
                  <a:tcPr marT="45711" marB="45711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b="1" dirty="0" smtClean="0">
                          <a:latin typeface="Trebuchet MS" pitchFamily="34" charset="0"/>
                        </a:rPr>
                        <a:t>2009</a:t>
                      </a:r>
                      <a:endParaRPr lang="sl-SI" sz="1600" b="1" dirty="0">
                        <a:latin typeface="Trebuchet MS" pitchFamily="34" charset="0"/>
                      </a:endParaRPr>
                    </a:p>
                  </a:txBody>
                  <a:tcPr marT="45711" marB="45711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b="1" dirty="0" smtClean="0">
                          <a:latin typeface="Trebuchet MS" pitchFamily="34" charset="0"/>
                        </a:rPr>
                        <a:t>2010</a:t>
                      </a:r>
                      <a:endParaRPr lang="sl-SI" sz="1600" b="1" dirty="0">
                        <a:latin typeface="Trebuchet MS" pitchFamily="34" charset="0"/>
                      </a:endParaRPr>
                    </a:p>
                  </a:txBody>
                  <a:tcPr marT="45711" marB="45711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b="1" dirty="0" smtClean="0">
                          <a:latin typeface="Trebuchet MS" pitchFamily="34" charset="0"/>
                        </a:rPr>
                        <a:t>2011</a:t>
                      </a:r>
                      <a:endParaRPr lang="sl-SI" sz="1600" b="1" dirty="0">
                        <a:latin typeface="Trebuchet MS" pitchFamily="34" charset="0"/>
                      </a:endParaRPr>
                    </a:p>
                  </a:txBody>
                  <a:tcPr marT="45711" marB="45711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b="1" dirty="0" smtClean="0">
                          <a:latin typeface="Trebuchet MS" pitchFamily="34" charset="0"/>
                        </a:rPr>
                        <a:t>2012</a:t>
                      </a:r>
                      <a:endParaRPr lang="sl-SI" sz="1600" b="1" dirty="0">
                        <a:latin typeface="Trebuchet MS" pitchFamily="34" charset="0"/>
                      </a:endParaRPr>
                    </a:p>
                  </a:txBody>
                  <a:tcPr marT="45711" marB="45711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179">
                <a:tc>
                  <a:txBody>
                    <a:bodyPr/>
                    <a:lstStyle/>
                    <a:p>
                      <a:r>
                        <a:rPr lang="sl-SI" sz="1600" b="1" dirty="0" smtClean="0">
                          <a:latin typeface="Trebuchet MS" pitchFamily="34" charset="0"/>
                        </a:rPr>
                        <a:t>MON</a:t>
                      </a:r>
                    </a:p>
                  </a:txBody>
                  <a:tcPr marT="45711" marB="4571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5744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6042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7082</a:t>
                      </a:r>
                      <a:endParaRPr lang="sl-SI" sz="1600" b="1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6881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6265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6465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5723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46179">
                <a:tc>
                  <a:txBody>
                    <a:bodyPr/>
                    <a:lstStyle/>
                    <a:p>
                      <a:r>
                        <a:rPr lang="sl-SI" sz="1600" b="1" dirty="0" smtClean="0">
                          <a:latin typeface="Trebuchet MS" pitchFamily="34" charset="0"/>
                        </a:rPr>
                        <a:t>učbeniki</a:t>
                      </a: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962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1013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1116</a:t>
                      </a:r>
                      <a:endParaRPr lang="sl-SI" sz="1600" b="1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1044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907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879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796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</a:tr>
              <a:tr h="446179">
                <a:tc>
                  <a:txBody>
                    <a:bodyPr/>
                    <a:lstStyle/>
                    <a:p>
                      <a:r>
                        <a:rPr lang="sl-SI" sz="1600" b="1" dirty="0" smtClean="0">
                          <a:latin typeface="Trebuchet MS" pitchFamily="34" charset="0"/>
                        </a:rPr>
                        <a:t>stvarna za odrasle</a:t>
                      </a: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3108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3192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3834</a:t>
                      </a:r>
                      <a:endParaRPr lang="sl-SI" sz="1600" b="1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3630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3258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3338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2852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</a:tr>
              <a:tr h="446179">
                <a:tc>
                  <a:txBody>
                    <a:bodyPr/>
                    <a:lstStyle/>
                    <a:p>
                      <a:r>
                        <a:rPr lang="sl-SI" sz="1600" b="1" dirty="0" smtClean="0">
                          <a:latin typeface="Trebuchet MS" pitchFamily="34" charset="0"/>
                        </a:rPr>
                        <a:t>leposlovje za odrasle</a:t>
                      </a:r>
                      <a:endParaRPr lang="sl-SI" sz="1600" b="1" dirty="0">
                        <a:latin typeface="Trebuchet MS" pitchFamily="34" charset="0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994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965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1173</a:t>
                      </a:r>
                      <a:endParaRPr lang="sl-SI" sz="1600" b="1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1123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1069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1134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1074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</a:tr>
              <a:tr h="446179">
                <a:tc>
                  <a:txBody>
                    <a:bodyPr/>
                    <a:lstStyle/>
                    <a:p>
                      <a:r>
                        <a:rPr lang="sl-SI" sz="1600" b="1" dirty="0" smtClean="0">
                          <a:latin typeface="Trebuchet MS" pitchFamily="34" charset="0"/>
                        </a:rPr>
                        <a:t>SLO</a:t>
                      </a:r>
                      <a:r>
                        <a:rPr lang="sl-SI" sz="1600" b="1" baseline="0" dirty="0" smtClean="0">
                          <a:latin typeface="Trebuchet MS" pitchFamily="34" charset="0"/>
                        </a:rPr>
                        <a:t> odraslo leposlovje</a:t>
                      </a:r>
                      <a:endParaRPr lang="sl-SI" sz="1600" b="1" dirty="0">
                        <a:latin typeface="Trebuchet MS" pitchFamily="34" charset="0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476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493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598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663</a:t>
                      </a:r>
                      <a:endParaRPr lang="sl-SI" sz="1600" b="1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508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516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496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</a:tr>
              <a:tr h="446179">
                <a:tc>
                  <a:txBody>
                    <a:bodyPr/>
                    <a:lstStyle/>
                    <a:p>
                      <a:r>
                        <a:rPr lang="sl-SI" sz="1600" b="1" dirty="0" smtClean="0">
                          <a:latin typeface="Trebuchet MS" pitchFamily="34" charset="0"/>
                        </a:rPr>
                        <a:t>otroška</a:t>
                      </a:r>
                      <a:r>
                        <a:rPr lang="sl-SI" sz="1600" b="1" baseline="0" dirty="0" smtClean="0">
                          <a:latin typeface="Trebuchet MS" pitchFamily="34" charset="0"/>
                        </a:rPr>
                        <a:t>  skupna</a:t>
                      </a:r>
                      <a:endParaRPr lang="sl-SI" sz="1600" b="1" dirty="0">
                        <a:latin typeface="Trebuchet MS" pitchFamily="34" charset="0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847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902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1028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997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1082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1158</a:t>
                      </a:r>
                      <a:endParaRPr lang="sl-SI" sz="1600" b="1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1009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</a:tr>
              <a:tr h="446179">
                <a:tc>
                  <a:txBody>
                    <a:bodyPr/>
                    <a:lstStyle/>
                    <a:p>
                      <a:r>
                        <a:rPr lang="sl-SI" sz="1600" b="1" dirty="0" smtClean="0">
                          <a:latin typeface="Trebuchet MS" pitchFamily="34" charset="0"/>
                        </a:rPr>
                        <a:t>slikanice</a:t>
                      </a:r>
                      <a:endParaRPr lang="sl-SI" sz="1600" b="1" dirty="0">
                        <a:latin typeface="Trebuchet MS" pitchFamily="34" charset="0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280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398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516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423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523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555</a:t>
                      </a:r>
                      <a:endParaRPr lang="sl-SI" sz="1600" b="1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469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</a:tr>
              <a:tr h="446179">
                <a:tc>
                  <a:txBody>
                    <a:bodyPr/>
                    <a:lstStyle/>
                    <a:p>
                      <a:r>
                        <a:rPr lang="sl-SI" sz="1600" b="1" dirty="0" smtClean="0">
                          <a:latin typeface="Trebuchet MS" pitchFamily="34" charset="0"/>
                        </a:rPr>
                        <a:t>SLO slikanice</a:t>
                      </a:r>
                      <a:endParaRPr lang="sl-SI" sz="1600" b="1" dirty="0">
                        <a:latin typeface="Trebuchet MS" pitchFamily="34" charset="0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47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82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130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150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152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173</a:t>
                      </a:r>
                      <a:endParaRPr lang="sl-SI" sz="1600" b="1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135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</a:tr>
              <a:tr h="446179">
                <a:tc>
                  <a:txBody>
                    <a:bodyPr/>
                    <a:lstStyle/>
                    <a:p>
                      <a:r>
                        <a:rPr lang="sl-SI" sz="1600" b="0" dirty="0" smtClean="0">
                          <a:latin typeface="Trebuchet MS" pitchFamily="34" charset="0"/>
                        </a:rPr>
                        <a:t>»knjige«</a:t>
                      </a:r>
                      <a:endParaRPr lang="sl-SI" sz="1600" b="0" dirty="0">
                        <a:latin typeface="Trebuchet MS" pitchFamily="34" charset="0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3971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4123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4960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4777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4582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b="1" dirty="0" smtClean="0">
                          <a:latin typeface="Trebuchet MS" pitchFamily="34" charset="0"/>
                        </a:rPr>
                        <a:t>4874</a:t>
                      </a:r>
                      <a:endParaRPr lang="sl-SI" sz="1600" b="1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4285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162000" marT="46800" marB="468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882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163" y="-116633"/>
            <a:ext cx="9458325" cy="7002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jeZBesedilom 6"/>
          <p:cNvSpPr txBox="1"/>
          <p:nvPr/>
        </p:nvSpPr>
        <p:spPr>
          <a:xfrm>
            <a:off x="354335" y="4653136"/>
            <a:ext cx="4024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ln w="0">
                  <a:noFill/>
                </a:ln>
                <a:solidFill>
                  <a:schemeClr val="bg1"/>
                </a:solidFill>
                <a:latin typeface="Trebuchet MS" pitchFamily="34" charset="0"/>
              </a:rPr>
              <a:t>Andreja Kavčič, DZS</a:t>
            </a:r>
          </a:p>
          <a:p>
            <a:r>
              <a:rPr lang="sl-SI" dirty="0">
                <a:ln w="0">
                  <a:noFill/>
                </a:ln>
                <a:solidFill>
                  <a:schemeClr val="bg1"/>
                </a:solidFill>
                <a:latin typeface="Trebuchet MS" pitchFamily="34" charset="0"/>
              </a:rPr>
              <a:t>Helena Kraljič, Morfem</a:t>
            </a:r>
          </a:p>
          <a:p>
            <a:r>
              <a:rPr lang="sl-SI" dirty="0">
                <a:ln w="0">
                  <a:noFill/>
                </a:ln>
                <a:solidFill>
                  <a:schemeClr val="bg1"/>
                </a:solidFill>
                <a:latin typeface="Trebuchet MS" pitchFamily="34" charset="0"/>
              </a:rPr>
              <a:t>Irena Miš Svoljšak, Miš</a:t>
            </a:r>
          </a:p>
          <a:p>
            <a:endParaRPr lang="sl-SI" dirty="0"/>
          </a:p>
        </p:txBody>
      </p:sp>
      <p:sp>
        <p:nvSpPr>
          <p:cNvPr id="6" name="Pravokotnik 5"/>
          <p:cNvSpPr/>
          <p:nvPr/>
        </p:nvSpPr>
        <p:spPr>
          <a:xfrm>
            <a:off x="1835696" y="1972655"/>
            <a:ext cx="2304256" cy="949424"/>
          </a:xfrm>
          <a:prstGeom prst="rect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ravokotnik 7"/>
          <p:cNvSpPr/>
          <p:nvPr/>
        </p:nvSpPr>
        <p:spPr>
          <a:xfrm>
            <a:off x="0" y="1170112"/>
            <a:ext cx="3384376" cy="7920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Pravokotnik 8"/>
          <p:cNvSpPr/>
          <p:nvPr/>
        </p:nvSpPr>
        <p:spPr>
          <a:xfrm>
            <a:off x="216024" y="1916832"/>
            <a:ext cx="2051720" cy="86409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ravokotnik 9"/>
          <p:cNvSpPr/>
          <p:nvPr/>
        </p:nvSpPr>
        <p:spPr>
          <a:xfrm>
            <a:off x="432048" y="1386136"/>
            <a:ext cx="3216671" cy="79208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ravokotnik 10"/>
          <p:cNvSpPr/>
          <p:nvPr/>
        </p:nvSpPr>
        <p:spPr>
          <a:xfrm>
            <a:off x="1945804" y="1314128"/>
            <a:ext cx="1944216" cy="792088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Naslov 1"/>
          <p:cNvSpPr txBox="1">
            <a:spLocks/>
          </p:cNvSpPr>
          <p:nvPr/>
        </p:nvSpPr>
        <p:spPr>
          <a:xfrm>
            <a:off x="467543" y="1331243"/>
            <a:ext cx="8856985" cy="2232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l-SI" sz="3600" b="1" dirty="0" smtClean="0">
                <a:ln w="190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Nas je že za </a:t>
            </a:r>
          </a:p>
          <a:p>
            <a:pPr algn="l"/>
            <a:r>
              <a:rPr lang="sl-SI" sz="3600" b="1" dirty="0" smtClean="0">
                <a:ln w="190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tretjino manj?</a:t>
            </a:r>
            <a:r>
              <a:rPr lang="sl-SI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/>
            </a:r>
            <a:br>
              <a:rPr lang="sl-SI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</a:br>
            <a:endParaRPr lang="sl-SI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91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>
          <a:xfrm>
            <a:off x="72008" y="332656"/>
            <a:ext cx="2051720" cy="7920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Pravokotnik 14"/>
          <p:cNvSpPr/>
          <p:nvPr/>
        </p:nvSpPr>
        <p:spPr>
          <a:xfrm>
            <a:off x="228155" y="685204"/>
            <a:ext cx="2520280" cy="65556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Pravokotnik 15"/>
          <p:cNvSpPr/>
          <p:nvPr/>
        </p:nvSpPr>
        <p:spPr>
          <a:xfrm>
            <a:off x="539552" y="471810"/>
            <a:ext cx="8064896" cy="724942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Naslov 3"/>
          <p:cNvSpPr txBox="1">
            <a:spLocks/>
          </p:cNvSpPr>
          <p:nvPr/>
        </p:nvSpPr>
        <p:spPr>
          <a:xfrm>
            <a:off x="590872" y="269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l-SI" b="1" dirty="0" smtClean="0">
                <a:solidFill>
                  <a:schemeClr val="bg1"/>
                </a:solidFill>
                <a:latin typeface="Trebuchet MS" pitchFamily="34" charset="0"/>
              </a:rPr>
              <a:t>Pregled dejavnosti</a:t>
            </a:r>
            <a:endParaRPr lang="sl-SI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3" name="Naslov 1"/>
          <p:cNvSpPr txBox="1">
            <a:spLocks/>
          </p:cNvSpPr>
          <p:nvPr/>
        </p:nvSpPr>
        <p:spPr>
          <a:xfrm>
            <a:off x="558602" y="980728"/>
            <a:ext cx="6696745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600"/>
              </a:spcBef>
            </a:pPr>
            <a:r>
              <a:rPr lang="sl-SI" sz="3000" dirty="0" smtClean="0">
                <a:ln w="1905"/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podatki za leto 2012</a:t>
            </a:r>
            <a:endParaRPr lang="sl-SI" sz="3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Trebuchet MS" pitchFamily="34" charset="0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564" y="5949280"/>
            <a:ext cx="1065876" cy="58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06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>
          <a:xfrm>
            <a:off x="72008" y="332656"/>
            <a:ext cx="2051720" cy="7920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Pravokotnik 14"/>
          <p:cNvSpPr/>
          <p:nvPr/>
        </p:nvSpPr>
        <p:spPr>
          <a:xfrm>
            <a:off x="228155" y="685204"/>
            <a:ext cx="2520280" cy="65556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Pravokotnik 15"/>
          <p:cNvSpPr/>
          <p:nvPr/>
        </p:nvSpPr>
        <p:spPr>
          <a:xfrm>
            <a:off x="539552" y="471810"/>
            <a:ext cx="8064896" cy="724942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521595"/>
              </p:ext>
            </p:extLst>
          </p:nvPr>
        </p:nvGraphicFramePr>
        <p:xfrm>
          <a:off x="533400" y="1916832"/>
          <a:ext cx="8070808" cy="8049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127000" dir="2700000" algn="tl" rotWithShape="0">
                    <a:prstClr val="black">
                      <a:alpha val="40000"/>
                    </a:prstClr>
                  </a:outerShdw>
                </a:effectLst>
                <a:tableStyleId>{638B1855-1B75-4FBE-930C-398BA8C253C6}</a:tableStyleId>
              </a:tblPr>
              <a:tblGrid>
                <a:gridCol w="1014264"/>
                <a:gridCol w="4896544"/>
                <a:gridCol w="2160000"/>
              </a:tblGrid>
              <a:tr h="360040">
                <a:tc>
                  <a:txBody>
                    <a:bodyPr/>
                    <a:lstStyle/>
                    <a:p>
                      <a:endParaRPr lang="sl-SI" dirty="0">
                        <a:latin typeface="Franklin Gothic Medium Cond" pitchFamily="34" charset="0"/>
                      </a:endParaRPr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>
                        <a:latin typeface="Franklin Gothic Medium Cond" pitchFamily="34" charset="0"/>
                      </a:endParaRPr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b="0" dirty="0" smtClean="0">
                          <a:latin typeface="Trebuchet MS" pitchFamily="34" charset="0"/>
                        </a:rPr>
                        <a:t>prihodek</a:t>
                      </a:r>
                      <a:endParaRPr lang="sl-SI" sz="1600" b="0" dirty="0">
                        <a:solidFill>
                          <a:schemeClr val="bg1"/>
                        </a:solidFill>
                        <a:latin typeface="Trebuchet MS" pitchFamily="34" charset="0"/>
                      </a:endParaRPr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200">
                <a:tc>
                  <a:txBody>
                    <a:bodyPr/>
                    <a:lstStyle/>
                    <a:p>
                      <a:pPr marL="987425" indent="-898525" algn="r" fontAlgn="b"/>
                      <a:r>
                        <a:rPr lang="pl-PL" sz="1600" u="none" strike="noStrike" baseline="0" dirty="0" smtClean="0">
                          <a:effectLst/>
                          <a:latin typeface="Trebuchet MS" pitchFamily="34" charset="0"/>
                        </a:rPr>
                        <a:t>46.490 –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987425" indent="-898525" algn="l" fontAlgn="b"/>
                      <a:r>
                        <a:rPr lang="pl-PL" sz="1600" u="none" strike="noStrike" baseline="0" dirty="0" smtClean="0">
                          <a:effectLst/>
                          <a:latin typeface="Trebuchet MS" pitchFamily="34" charset="0"/>
                        </a:rPr>
                        <a:t>Trgovina na debelo z drugimi izdelki široke porabe</a:t>
                      </a:r>
                      <a:endParaRPr lang="pl-PL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baseline="0" dirty="0" smtClean="0">
                          <a:effectLst/>
                          <a:latin typeface="Trebuchet MS" pitchFamily="34" charset="0"/>
                        </a:rPr>
                        <a:t>68.341.000</a:t>
                      </a:r>
                      <a:endParaRPr lang="sl-SI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288000" marT="1080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12" name="Naslov 3"/>
          <p:cNvSpPr txBox="1">
            <a:spLocks/>
          </p:cNvSpPr>
          <p:nvPr/>
        </p:nvSpPr>
        <p:spPr>
          <a:xfrm>
            <a:off x="590872" y="269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l-SI" b="1" dirty="0" smtClean="0">
                <a:solidFill>
                  <a:schemeClr val="bg1"/>
                </a:solidFill>
                <a:latin typeface="Trebuchet MS" pitchFamily="34" charset="0"/>
              </a:rPr>
              <a:t>Pregled dejavnosti</a:t>
            </a:r>
            <a:endParaRPr lang="sl-SI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3" name="Naslov 1"/>
          <p:cNvSpPr txBox="1">
            <a:spLocks/>
          </p:cNvSpPr>
          <p:nvPr/>
        </p:nvSpPr>
        <p:spPr>
          <a:xfrm>
            <a:off x="558602" y="980728"/>
            <a:ext cx="6696745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600"/>
              </a:spcBef>
            </a:pPr>
            <a:r>
              <a:rPr lang="sl-SI" sz="3000" dirty="0" smtClean="0">
                <a:ln w="1905"/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podatki za leto 2012</a:t>
            </a:r>
            <a:endParaRPr lang="sl-SI" sz="3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Trebuchet MS" pitchFamily="34" charset="0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564" y="5949280"/>
            <a:ext cx="1065876" cy="58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93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wipe dir="r"/>
      </p:transition>
    </mc:Choice>
    <mc:Fallback xmlns="">
      <p:transition spd="slow" advClick="0" advTm="0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>
          <a:xfrm>
            <a:off x="72008" y="332656"/>
            <a:ext cx="2051720" cy="7920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Pravokotnik 14"/>
          <p:cNvSpPr/>
          <p:nvPr/>
        </p:nvSpPr>
        <p:spPr>
          <a:xfrm>
            <a:off x="228155" y="685204"/>
            <a:ext cx="2520280" cy="65556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Pravokotnik 15"/>
          <p:cNvSpPr/>
          <p:nvPr/>
        </p:nvSpPr>
        <p:spPr>
          <a:xfrm>
            <a:off x="539552" y="471810"/>
            <a:ext cx="8064896" cy="724942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019340"/>
              </p:ext>
            </p:extLst>
          </p:nvPr>
        </p:nvGraphicFramePr>
        <p:xfrm>
          <a:off x="533400" y="1916832"/>
          <a:ext cx="8070808" cy="124292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127000" dir="2700000" algn="tl" rotWithShape="0">
                    <a:prstClr val="black">
                      <a:alpha val="40000"/>
                    </a:prstClr>
                  </a:outerShdw>
                </a:effectLst>
                <a:tableStyleId>{638B1855-1B75-4FBE-930C-398BA8C253C6}</a:tableStyleId>
              </a:tblPr>
              <a:tblGrid>
                <a:gridCol w="1014264"/>
                <a:gridCol w="4896544"/>
                <a:gridCol w="2160000"/>
              </a:tblGrid>
              <a:tr h="360040">
                <a:tc>
                  <a:txBody>
                    <a:bodyPr/>
                    <a:lstStyle/>
                    <a:p>
                      <a:endParaRPr lang="sl-SI" dirty="0">
                        <a:latin typeface="Franklin Gothic Medium Cond" pitchFamily="34" charset="0"/>
                      </a:endParaRPr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>
                        <a:latin typeface="Franklin Gothic Medium Cond" pitchFamily="34" charset="0"/>
                      </a:endParaRPr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b="0" dirty="0" smtClean="0">
                          <a:latin typeface="Trebuchet MS" pitchFamily="34" charset="0"/>
                        </a:rPr>
                        <a:t>prihodek</a:t>
                      </a:r>
                      <a:endParaRPr lang="sl-SI" sz="1600" b="0" dirty="0">
                        <a:solidFill>
                          <a:schemeClr val="bg1"/>
                        </a:solidFill>
                        <a:latin typeface="Trebuchet MS" pitchFamily="34" charset="0"/>
                      </a:endParaRPr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200">
                <a:tc>
                  <a:txBody>
                    <a:bodyPr/>
                    <a:lstStyle/>
                    <a:p>
                      <a:pPr marL="987425" indent="-898525" algn="r" fontAlgn="b"/>
                      <a:r>
                        <a:rPr lang="pl-PL" sz="1600" u="none" strike="noStrike" baseline="0" dirty="0" smtClean="0">
                          <a:effectLst/>
                          <a:latin typeface="Trebuchet MS" pitchFamily="34" charset="0"/>
                        </a:rPr>
                        <a:t>46.490 –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987425" indent="-898525" algn="l" fontAlgn="b"/>
                      <a:r>
                        <a:rPr lang="pl-PL" sz="1600" u="none" strike="noStrike" baseline="0" dirty="0" smtClean="0">
                          <a:effectLst/>
                          <a:latin typeface="Trebuchet MS" pitchFamily="34" charset="0"/>
                        </a:rPr>
                        <a:t>Trgovina na debelo z drugimi izdelki široke porabe</a:t>
                      </a:r>
                      <a:endParaRPr lang="pl-PL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baseline="0" dirty="0" smtClean="0">
                          <a:effectLst/>
                          <a:latin typeface="Trebuchet MS" pitchFamily="34" charset="0"/>
                        </a:rPr>
                        <a:t>68.341.000</a:t>
                      </a:r>
                      <a:endParaRPr lang="sl-SI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288000" marT="1080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37966">
                <a:tc>
                  <a:txBody>
                    <a:bodyPr/>
                    <a:lstStyle/>
                    <a:p>
                      <a:pPr marL="985838" indent="-896938" algn="r" fontAlgn="b"/>
                      <a:r>
                        <a:rPr lang="sl-SI" sz="1600" u="none" strike="noStrike" baseline="0" dirty="0" smtClean="0">
                          <a:effectLst/>
                          <a:latin typeface="Trebuchet MS" pitchFamily="34" charset="0"/>
                        </a:rPr>
                        <a:t>58.190 </a:t>
                      </a:r>
                      <a:r>
                        <a:rPr lang="pl-PL" sz="1600" u="none" strike="noStrike" baseline="0" dirty="0" smtClean="0">
                          <a:effectLst/>
                          <a:latin typeface="Trebuchet MS" pitchFamily="34" charset="0"/>
                        </a:rPr>
                        <a:t>–</a:t>
                      </a:r>
                      <a:endParaRPr lang="sl-SI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85838" indent="-896938" algn="l" fontAlgn="b"/>
                      <a:r>
                        <a:rPr lang="sl-SI" sz="1600" u="none" strike="noStrike" baseline="0" dirty="0" smtClean="0">
                          <a:effectLst/>
                          <a:latin typeface="Trebuchet MS" pitchFamily="34" charset="0"/>
                        </a:rPr>
                        <a:t>Drugo </a:t>
                      </a:r>
                      <a:r>
                        <a:rPr lang="sl-SI" sz="1600" u="none" strike="noStrike" baseline="0" dirty="0">
                          <a:effectLst/>
                          <a:latin typeface="Trebuchet MS" pitchFamily="34" charset="0"/>
                        </a:rPr>
                        <a:t>založništvo</a:t>
                      </a:r>
                      <a:endParaRPr lang="sl-SI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baseline="0" dirty="0" smtClean="0">
                          <a:effectLst/>
                          <a:latin typeface="Trebuchet MS" pitchFamily="34" charset="0"/>
                        </a:rPr>
                        <a:t>1.690.000</a:t>
                      </a:r>
                      <a:endParaRPr lang="sl-SI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288000" marT="10800" marB="0" anchor="ctr"/>
                </a:tc>
              </a:tr>
            </a:tbl>
          </a:graphicData>
        </a:graphic>
      </p:graphicFrame>
      <p:sp>
        <p:nvSpPr>
          <p:cNvPr id="12" name="Naslov 3"/>
          <p:cNvSpPr txBox="1">
            <a:spLocks/>
          </p:cNvSpPr>
          <p:nvPr/>
        </p:nvSpPr>
        <p:spPr>
          <a:xfrm>
            <a:off x="590872" y="269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l-SI" b="1" dirty="0" smtClean="0">
                <a:solidFill>
                  <a:schemeClr val="bg1"/>
                </a:solidFill>
                <a:latin typeface="Trebuchet MS" pitchFamily="34" charset="0"/>
              </a:rPr>
              <a:t>Pregled dejavnosti</a:t>
            </a:r>
            <a:endParaRPr lang="sl-SI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3" name="Naslov 1"/>
          <p:cNvSpPr txBox="1">
            <a:spLocks/>
          </p:cNvSpPr>
          <p:nvPr/>
        </p:nvSpPr>
        <p:spPr>
          <a:xfrm>
            <a:off x="558602" y="980728"/>
            <a:ext cx="6696745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600"/>
              </a:spcBef>
            </a:pPr>
            <a:r>
              <a:rPr lang="sl-SI" sz="3000" dirty="0" smtClean="0">
                <a:ln w="1905"/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podatki za leto 2012</a:t>
            </a:r>
            <a:endParaRPr lang="sl-SI" sz="3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Trebuchet MS" pitchFamily="34" charset="0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564" y="5949280"/>
            <a:ext cx="1065876" cy="58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18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wipe dir="r"/>
      </p:transition>
    </mc:Choice>
    <mc:Fallback xmlns="">
      <p:transition spd="slow" advClick="0" advTm="0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>
          <a:xfrm>
            <a:off x="72008" y="332656"/>
            <a:ext cx="2051720" cy="7920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Pravokotnik 14"/>
          <p:cNvSpPr/>
          <p:nvPr/>
        </p:nvSpPr>
        <p:spPr>
          <a:xfrm>
            <a:off x="228155" y="685204"/>
            <a:ext cx="2520280" cy="65556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Pravokotnik 15"/>
          <p:cNvSpPr/>
          <p:nvPr/>
        </p:nvSpPr>
        <p:spPr>
          <a:xfrm>
            <a:off x="539552" y="471810"/>
            <a:ext cx="8064896" cy="724942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770057"/>
              </p:ext>
            </p:extLst>
          </p:nvPr>
        </p:nvGraphicFramePr>
        <p:xfrm>
          <a:off x="533400" y="1916832"/>
          <a:ext cx="8070808" cy="181892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127000" dir="2700000" algn="tl" rotWithShape="0">
                    <a:prstClr val="black">
                      <a:alpha val="40000"/>
                    </a:prstClr>
                  </a:outerShdw>
                </a:effectLst>
                <a:tableStyleId>{638B1855-1B75-4FBE-930C-398BA8C253C6}</a:tableStyleId>
              </a:tblPr>
              <a:tblGrid>
                <a:gridCol w="1014264"/>
                <a:gridCol w="4896544"/>
                <a:gridCol w="2160000"/>
              </a:tblGrid>
              <a:tr h="360040">
                <a:tc>
                  <a:txBody>
                    <a:bodyPr/>
                    <a:lstStyle/>
                    <a:p>
                      <a:endParaRPr lang="sl-SI" dirty="0">
                        <a:latin typeface="Franklin Gothic Medium Cond" pitchFamily="34" charset="0"/>
                      </a:endParaRPr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>
                        <a:latin typeface="Franklin Gothic Medium Cond" pitchFamily="34" charset="0"/>
                      </a:endParaRPr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b="0" dirty="0" smtClean="0">
                          <a:latin typeface="Trebuchet MS" pitchFamily="34" charset="0"/>
                        </a:rPr>
                        <a:t>prihodek</a:t>
                      </a:r>
                      <a:endParaRPr lang="sl-SI" sz="1600" b="0" dirty="0">
                        <a:solidFill>
                          <a:schemeClr val="bg1"/>
                        </a:solidFill>
                        <a:latin typeface="Trebuchet MS" pitchFamily="34" charset="0"/>
                      </a:endParaRPr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200">
                <a:tc>
                  <a:txBody>
                    <a:bodyPr/>
                    <a:lstStyle/>
                    <a:p>
                      <a:pPr marL="987425" indent="-898525" algn="r" fontAlgn="b"/>
                      <a:r>
                        <a:rPr lang="pl-PL" sz="1600" u="none" strike="noStrike" baseline="0" dirty="0" smtClean="0">
                          <a:effectLst/>
                          <a:latin typeface="Trebuchet MS" pitchFamily="34" charset="0"/>
                        </a:rPr>
                        <a:t>46.490 –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987425" indent="-898525" algn="l" fontAlgn="b"/>
                      <a:r>
                        <a:rPr lang="pl-PL" sz="1600" u="none" strike="noStrike" baseline="0" dirty="0" smtClean="0">
                          <a:effectLst/>
                          <a:latin typeface="Trebuchet MS" pitchFamily="34" charset="0"/>
                        </a:rPr>
                        <a:t>Trgovina na debelo z drugimi izdelki široke porabe</a:t>
                      </a:r>
                      <a:endParaRPr lang="pl-PL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baseline="0" dirty="0" smtClean="0">
                          <a:effectLst/>
                          <a:latin typeface="Trebuchet MS" pitchFamily="34" charset="0"/>
                        </a:rPr>
                        <a:t>68.341.000</a:t>
                      </a:r>
                      <a:endParaRPr lang="sl-SI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288000" marT="1080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37966">
                <a:tc>
                  <a:txBody>
                    <a:bodyPr/>
                    <a:lstStyle/>
                    <a:p>
                      <a:pPr marL="985838" indent="-896938" algn="r" fontAlgn="b"/>
                      <a:r>
                        <a:rPr lang="sl-SI" sz="1600" u="none" strike="noStrike" baseline="0" dirty="0" smtClean="0">
                          <a:effectLst/>
                          <a:latin typeface="Trebuchet MS" pitchFamily="34" charset="0"/>
                        </a:rPr>
                        <a:t>58.190 </a:t>
                      </a:r>
                      <a:r>
                        <a:rPr lang="pl-PL" sz="1600" u="none" strike="noStrike" baseline="0" dirty="0" smtClean="0">
                          <a:effectLst/>
                          <a:latin typeface="Trebuchet MS" pitchFamily="34" charset="0"/>
                        </a:rPr>
                        <a:t>–</a:t>
                      </a:r>
                      <a:endParaRPr lang="sl-SI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85838" indent="-896938" algn="l" fontAlgn="b"/>
                      <a:r>
                        <a:rPr lang="sl-SI" sz="1600" u="none" strike="noStrike" baseline="0" dirty="0" smtClean="0">
                          <a:effectLst/>
                          <a:latin typeface="Trebuchet MS" pitchFamily="34" charset="0"/>
                        </a:rPr>
                        <a:t>Drugo </a:t>
                      </a:r>
                      <a:r>
                        <a:rPr lang="sl-SI" sz="1600" u="none" strike="noStrike" baseline="0" dirty="0">
                          <a:effectLst/>
                          <a:latin typeface="Trebuchet MS" pitchFamily="34" charset="0"/>
                        </a:rPr>
                        <a:t>založništvo</a:t>
                      </a:r>
                      <a:endParaRPr lang="sl-SI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baseline="0" dirty="0" smtClean="0">
                          <a:effectLst/>
                          <a:latin typeface="Trebuchet MS" pitchFamily="34" charset="0"/>
                        </a:rPr>
                        <a:t>1.690.000</a:t>
                      </a:r>
                      <a:endParaRPr lang="sl-SI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288000" marT="10800" marB="0" anchor="ctr"/>
                </a:tc>
              </a:tr>
              <a:tr h="576000">
                <a:tc>
                  <a:txBody>
                    <a:bodyPr/>
                    <a:lstStyle/>
                    <a:p>
                      <a:pPr marL="898525" indent="-809625" algn="r" defTabSz="896938" fontAlgn="b"/>
                      <a:r>
                        <a:rPr lang="pl-PL" sz="1600" u="none" strike="noStrike" baseline="0" dirty="0" smtClean="0">
                          <a:effectLst/>
                          <a:latin typeface="Trebuchet MS" pitchFamily="34" charset="0"/>
                        </a:rPr>
                        <a:t>47.622 –</a:t>
                      </a:r>
                    </a:p>
                    <a:p>
                      <a:pPr marL="898525" indent="-809625" algn="r" defTabSz="896938" fontAlgn="b"/>
                      <a:endParaRPr lang="pl-PL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85725" indent="3175" algn="l" defTabSz="896938" fontAlgn="b"/>
                      <a:r>
                        <a:rPr lang="pl-PL" sz="1600" u="none" strike="noStrike" baseline="0" dirty="0" smtClean="0">
                          <a:effectLst/>
                          <a:latin typeface="Trebuchet MS" pitchFamily="34" charset="0"/>
                        </a:rPr>
                        <a:t>Trgovina </a:t>
                      </a:r>
                      <a:r>
                        <a:rPr lang="pl-PL" sz="1600" u="none" strike="noStrike" baseline="0" dirty="0">
                          <a:effectLst/>
                          <a:latin typeface="Trebuchet MS" pitchFamily="34" charset="0"/>
                        </a:rPr>
                        <a:t>na drobno v specializiranih prodajalnah </a:t>
                      </a:r>
                      <a:r>
                        <a:rPr lang="pl-PL" sz="1600" u="none" strike="noStrike" baseline="0" dirty="0" smtClean="0">
                          <a:effectLst/>
                          <a:latin typeface="Trebuchet MS" pitchFamily="34" charset="0"/>
                        </a:rPr>
                        <a:t>               s papirjem </a:t>
                      </a:r>
                      <a:r>
                        <a:rPr lang="pl-PL" sz="1600" u="none" strike="noStrike" baseline="0" dirty="0">
                          <a:effectLst/>
                          <a:latin typeface="Trebuchet MS" pitchFamily="34" charset="0"/>
                        </a:rPr>
                        <a:t>in pisalnimi potrebščinami</a:t>
                      </a:r>
                      <a:endParaRPr lang="pl-PL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baseline="0" dirty="0">
                          <a:effectLst/>
                          <a:latin typeface="Trebuchet MS" pitchFamily="34" charset="0"/>
                        </a:rPr>
                        <a:t>0</a:t>
                      </a:r>
                      <a:endParaRPr lang="sl-SI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288000" marT="10800" marB="0" anchor="ctr"/>
                </a:tc>
              </a:tr>
            </a:tbl>
          </a:graphicData>
        </a:graphic>
      </p:graphicFrame>
      <p:sp>
        <p:nvSpPr>
          <p:cNvPr id="12" name="Naslov 3"/>
          <p:cNvSpPr txBox="1">
            <a:spLocks/>
          </p:cNvSpPr>
          <p:nvPr/>
        </p:nvSpPr>
        <p:spPr>
          <a:xfrm>
            <a:off x="590872" y="269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l-SI" b="1" dirty="0" smtClean="0">
                <a:solidFill>
                  <a:schemeClr val="bg1"/>
                </a:solidFill>
                <a:latin typeface="Trebuchet MS" pitchFamily="34" charset="0"/>
              </a:rPr>
              <a:t>Pregled dejavnosti</a:t>
            </a:r>
            <a:endParaRPr lang="sl-SI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3" name="Naslov 1"/>
          <p:cNvSpPr txBox="1">
            <a:spLocks/>
          </p:cNvSpPr>
          <p:nvPr/>
        </p:nvSpPr>
        <p:spPr>
          <a:xfrm>
            <a:off x="558602" y="980728"/>
            <a:ext cx="6696745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600"/>
              </a:spcBef>
            </a:pPr>
            <a:r>
              <a:rPr lang="sl-SI" sz="3000" dirty="0" smtClean="0">
                <a:ln w="1905"/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podatki za leto 2012</a:t>
            </a:r>
            <a:endParaRPr lang="sl-SI" sz="3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Trebuchet MS" pitchFamily="34" charset="0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564" y="5949280"/>
            <a:ext cx="1065876" cy="58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18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wipe dir="r"/>
      </p:transition>
    </mc:Choice>
    <mc:Fallback xmlns="">
      <p:transition spd="slow" advClick="0" advTm="0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>
          <a:xfrm>
            <a:off x="72008" y="332656"/>
            <a:ext cx="2051720" cy="7920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Pravokotnik 14"/>
          <p:cNvSpPr/>
          <p:nvPr/>
        </p:nvSpPr>
        <p:spPr>
          <a:xfrm>
            <a:off x="228155" y="685204"/>
            <a:ext cx="2520280" cy="65556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Pravokotnik 15"/>
          <p:cNvSpPr/>
          <p:nvPr/>
        </p:nvSpPr>
        <p:spPr>
          <a:xfrm>
            <a:off x="539552" y="471810"/>
            <a:ext cx="8064896" cy="724942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911775"/>
              </p:ext>
            </p:extLst>
          </p:nvPr>
        </p:nvGraphicFramePr>
        <p:xfrm>
          <a:off x="533400" y="1916832"/>
          <a:ext cx="8070808" cy="225689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127000" dir="2700000" algn="tl" rotWithShape="0">
                    <a:prstClr val="black">
                      <a:alpha val="40000"/>
                    </a:prstClr>
                  </a:outerShdw>
                </a:effectLst>
                <a:tableStyleId>{638B1855-1B75-4FBE-930C-398BA8C253C6}</a:tableStyleId>
              </a:tblPr>
              <a:tblGrid>
                <a:gridCol w="1014264"/>
                <a:gridCol w="4896544"/>
                <a:gridCol w="2160000"/>
              </a:tblGrid>
              <a:tr h="360040">
                <a:tc>
                  <a:txBody>
                    <a:bodyPr/>
                    <a:lstStyle/>
                    <a:p>
                      <a:endParaRPr lang="sl-SI" dirty="0">
                        <a:latin typeface="Franklin Gothic Medium Cond" pitchFamily="34" charset="0"/>
                      </a:endParaRPr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>
                        <a:latin typeface="Franklin Gothic Medium Cond" pitchFamily="34" charset="0"/>
                      </a:endParaRPr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b="0" dirty="0" smtClean="0">
                          <a:latin typeface="Trebuchet MS" pitchFamily="34" charset="0"/>
                        </a:rPr>
                        <a:t>prihodek</a:t>
                      </a:r>
                      <a:endParaRPr lang="sl-SI" sz="1600" b="0" dirty="0">
                        <a:solidFill>
                          <a:schemeClr val="bg1"/>
                        </a:solidFill>
                        <a:latin typeface="Trebuchet MS" pitchFamily="34" charset="0"/>
                      </a:endParaRPr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200">
                <a:tc>
                  <a:txBody>
                    <a:bodyPr/>
                    <a:lstStyle/>
                    <a:p>
                      <a:pPr marL="987425" indent="-898525" algn="r" fontAlgn="b"/>
                      <a:r>
                        <a:rPr lang="pl-PL" sz="1600" u="none" strike="noStrike" baseline="0" dirty="0" smtClean="0">
                          <a:effectLst/>
                          <a:latin typeface="Trebuchet MS" pitchFamily="34" charset="0"/>
                        </a:rPr>
                        <a:t>46.490 –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987425" indent="-898525" algn="l" fontAlgn="b"/>
                      <a:r>
                        <a:rPr lang="pl-PL" sz="1600" u="none" strike="noStrike" baseline="0" dirty="0" smtClean="0">
                          <a:effectLst/>
                          <a:latin typeface="Trebuchet MS" pitchFamily="34" charset="0"/>
                        </a:rPr>
                        <a:t>Trgovina na debelo z drugimi izdelki široke porabe</a:t>
                      </a:r>
                      <a:endParaRPr lang="pl-PL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baseline="0" dirty="0" smtClean="0">
                          <a:effectLst/>
                          <a:latin typeface="Trebuchet MS" pitchFamily="34" charset="0"/>
                        </a:rPr>
                        <a:t>68.341.000</a:t>
                      </a:r>
                      <a:endParaRPr lang="sl-SI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288000" marT="1080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37966">
                <a:tc>
                  <a:txBody>
                    <a:bodyPr/>
                    <a:lstStyle/>
                    <a:p>
                      <a:pPr marL="985838" indent="-896938" algn="r" fontAlgn="b"/>
                      <a:r>
                        <a:rPr lang="sl-SI" sz="1600" u="none" strike="noStrike" baseline="0" dirty="0" smtClean="0">
                          <a:effectLst/>
                          <a:latin typeface="Trebuchet MS" pitchFamily="34" charset="0"/>
                        </a:rPr>
                        <a:t>58.190 </a:t>
                      </a:r>
                      <a:r>
                        <a:rPr lang="pl-PL" sz="1600" u="none" strike="noStrike" baseline="0" dirty="0" smtClean="0">
                          <a:effectLst/>
                          <a:latin typeface="Trebuchet MS" pitchFamily="34" charset="0"/>
                        </a:rPr>
                        <a:t>–</a:t>
                      </a:r>
                      <a:endParaRPr lang="sl-SI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85838" indent="-896938" algn="l" fontAlgn="b"/>
                      <a:r>
                        <a:rPr lang="sl-SI" sz="1600" u="none" strike="noStrike" baseline="0" dirty="0" smtClean="0">
                          <a:effectLst/>
                          <a:latin typeface="Trebuchet MS" pitchFamily="34" charset="0"/>
                        </a:rPr>
                        <a:t>Drugo </a:t>
                      </a:r>
                      <a:r>
                        <a:rPr lang="sl-SI" sz="1600" u="none" strike="noStrike" baseline="0" dirty="0">
                          <a:effectLst/>
                          <a:latin typeface="Trebuchet MS" pitchFamily="34" charset="0"/>
                        </a:rPr>
                        <a:t>založništvo</a:t>
                      </a:r>
                      <a:endParaRPr lang="sl-SI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baseline="0" dirty="0" smtClean="0">
                          <a:effectLst/>
                          <a:latin typeface="Trebuchet MS" pitchFamily="34" charset="0"/>
                        </a:rPr>
                        <a:t>1.690.000</a:t>
                      </a:r>
                      <a:endParaRPr lang="sl-SI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288000" marT="10800" marB="0" anchor="ctr"/>
                </a:tc>
              </a:tr>
              <a:tr h="576000">
                <a:tc>
                  <a:txBody>
                    <a:bodyPr/>
                    <a:lstStyle/>
                    <a:p>
                      <a:pPr marL="898525" indent="-809625" algn="r" defTabSz="896938" fontAlgn="b"/>
                      <a:r>
                        <a:rPr lang="pl-PL" sz="1600" u="none" strike="noStrike" baseline="0" dirty="0" smtClean="0">
                          <a:effectLst/>
                          <a:latin typeface="Trebuchet MS" pitchFamily="34" charset="0"/>
                        </a:rPr>
                        <a:t>47.622 –</a:t>
                      </a:r>
                    </a:p>
                    <a:p>
                      <a:pPr marL="898525" indent="-809625" algn="r" defTabSz="896938" fontAlgn="b"/>
                      <a:endParaRPr lang="pl-PL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85725" indent="3175" algn="l" defTabSz="896938" fontAlgn="b"/>
                      <a:r>
                        <a:rPr lang="pl-PL" sz="1600" u="none" strike="noStrike" baseline="0" dirty="0" smtClean="0">
                          <a:effectLst/>
                          <a:latin typeface="Trebuchet MS" pitchFamily="34" charset="0"/>
                        </a:rPr>
                        <a:t>Trgovina </a:t>
                      </a:r>
                      <a:r>
                        <a:rPr lang="pl-PL" sz="1600" u="none" strike="noStrike" baseline="0" dirty="0">
                          <a:effectLst/>
                          <a:latin typeface="Trebuchet MS" pitchFamily="34" charset="0"/>
                        </a:rPr>
                        <a:t>na drobno v specializiranih prodajalnah </a:t>
                      </a:r>
                      <a:r>
                        <a:rPr lang="pl-PL" sz="1600" u="none" strike="noStrike" baseline="0" dirty="0" smtClean="0">
                          <a:effectLst/>
                          <a:latin typeface="Trebuchet MS" pitchFamily="34" charset="0"/>
                        </a:rPr>
                        <a:t>               s papirjem </a:t>
                      </a:r>
                      <a:r>
                        <a:rPr lang="pl-PL" sz="1600" u="none" strike="noStrike" baseline="0" dirty="0">
                          <a:effectLst/>
                          <a:latin typeface="Trebuchet MS" pitchFamily="34" charset="0"/>
                        </a:rPr>
                        <a:t>in pisalnimi potrebščinami</a:t>
                      </a:r>
                      <a:endParaRPr lang="pl-PL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baseline="0" dirty="0">
                          <a:effectLst/>
                          <a:latin typeface="Trebuchet MS" pitchFamily="34" charset="0"/>
                        </a:rPr>
                        <a:t>0</a:t>
                      </a:r>
                      <a:endParaRPr lang="sl-SI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288000" marT="10800" marB="0" anchor="ctr"/>
                </a:tc>
              </a:tr>
              <a:tr h="437966">
                <a:tc>
                  <a:txBody>
                    <a:bodyPr/>
                    <a:lstStyle/>
                    <a:p>
                      <a:pPr marL="896938" indent="-808038" algn="r" fontAlgn="b"/>
                      <a:r>
                        <a:rPr lang="sl-SI" sz="1600" u="none" strike="noStrike" baseline="0" dirty="0" smtClean="0">
                          <a:effectLst/>
                          <a:latin typeface="Trebuchet MS" pitchFamily="34" charset="0"/>
                        </a:rPr>
                        <a:t>58.140 </a:t>
                      </a:r>
                      <a:r>
                        <a:rPr lang="pl-PL" sz="1600" u="none" strike="noStrike" baseline="0" dirty="0" smtClean="0">
                          <a:effectLst/>
                          <a:latin typeface="Trebuchet MS" pitchFamily="34" charset="0"/>
                        </a:rPr>
                        <a:t>–</a:t>
                      </a:r>
                      <a:endParaRPr lang="sl-SI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896938" indent="-808038" algn="l" fontAlgn="b"/>
                      <a:r>
                        <a:rPr lang="sl-SI" sz="1600" u="none" strike="noStrike" baseline="0" dirty="0" smtClean="0">
                          <a:effectLst/>
                          <a:latin typeface="Trebuchet MS" pitchFamily="34" charset="0"/>
                        </a:rPr>
                        <a:t>Izdajanje </a:t>
                      </a:r>
                      <a:r>
                        <a:rPr lang="sl-SI" sz="1600" u="none" strike="noStrike" baseline="0" dirty="0">
                          <a:effectLst/>
                          <a:latin typeface="Trebuchet MS" pitchFamily="34" charset="0"/>
                        </a:rPr>
                        <a:t>revij in druge periodike</a:t>
                      </a:r>
                      <a:endParaRPr lang="sl-SI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baseline="0" dirty="0" smtClean="0">
                          <a:effectLst/>
                          <a:latin typeface="Trebuchet MS" pitchFamily="34" charset="0"/>
                        </a:rPr>
                        <a:t>9.202.000</a:t>
                      </a:r>
                      <a:endParaRPr lang="sl-SI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288000" marT="10800" marB="0" anchor="ctr"/>
                </a:tc>
              </a:tr>
            </a:tbl>
          </a:graphicData>
        </a:graphic>
      </p:graphicFrame>
      <p:sp>
        <p:nvSpPr>
          <p:cNvPr id="12" name="Naslov 3"/>
          <p:cNvSpPr txBox="1">
            <a:spLocks/>
          </p:cNvSpPr>
          <p:nvPr/>
        </p:nvSpPr>
        <p:spPr>
          <a:xfrm>
            <a:off x="590872" y="269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l-SI" b="1" dirty="0" smtClean="0">
                <a:solidFill>
                  <a:schemeClr val="bg1"/>
                </a:solidFill>
                <a:latin typeface="Trebuchet MS" pitchFamily="34" charset="0"/>
              </a:rPr>
              <a:t>Pregled dejavnosti</a:t>
            </a:r>
            <a:endParaRPr lang="sl-SI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3" name="Naslov 1"/>
          <p:cNvSpPr txBox="1">
            <a:spLocks/>
          </p:cNvSpPr>
          <p:nvPr/>
        </p:nvSpPr>
        <p:spPr>
          <a:xfrm>
            <a:off x="558602" y="980728"/>
            <a:ext cx="6696745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600"/>
              </a:spcBef>
            </a:pPr>
            <a:r>
              <a:rPr lang="sl-SI" sz="3000" dirty="0" smtClean="0">
                <a:ln w="1905"/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podatki za leto 2012</a:t>
            </a:r>
            <a:endParaRPr lang="sl-SI" sz="3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Trebuchet MS" pitchFamily="34" charset="0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564" y="5949280"/>
            <a:ext cx="1065876" cy="58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18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wipe dir="r"/>
      </p:transition>
    </mc:Choice>
    <mc:Fallback xmlns="">
      <p:transition spd="slow" advClick="0" advTm="0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>
          <a:xfrm>
            <a:off x="72008" y="332656"/>
            <a:ext cx="2051720" cy="7920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Pravokotnik 14"/>
          <p:cNvSpPr/>
          <p:nvPr/>
        </p:nvSpPr>
        <p:spPr>
          <a:xfrm>
            <a:off x="228155" y="685204"/>
            <a:ext cx="2520280" cy="65556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Pravokotnik 15"/>
          <p:cNvSpPr/>
          <p:nvPr/>
        </p:nvSpPr>
        <p:spPr>
          <a:xfrm>
            <a:off x="539552" y="471810"/>
            <a:ext cx="8064896" cy="724942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4809836"/>
              </p:ext>
            </p:extLst>
          </p:nvPr>
        </p:nvGraphicFramePr>
        <p:xfrm>
          <a:off x="533400" y="1916832"/>
          <a:ext cx="8070808" cy="269485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127000" dir="2700000" algn="tl" rotWithShape="0">
                    <a:prstClr val="black">
                      <a:alpha val="40000"/>
                    </a:prstClr>
                  </a:outerShdw>
                </a:effectLst>
                <a:tableStyleId>{638B1855-1B75-4FBE-930C-398BA8C253C6}</a:tableStyleId>
              </a:tblPr>
              <a:tblGrid>
                <a:gridCol w="1014264"/>
                <a:gridCol w="4896544"/>
                <a:gridCol w="2160000"/>
              </a:tblGrid>
              <a:tr h="360040">
                <a:tc>
                  <a:txBody>
                    <a:bodyPr/>
                    <a:lstStyle/>
                    <a:p>
                      <a:endParaRPr lang="sl-SI" dirty="0">
                        <a:latin typeface="Franklin Gothic Medium Cond" pitchFamily="34" charset="0"/>
                      </a:endParaRPr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>
                        <a:latin typeface="Franklin Gothic Medium Cond" pitchFamily="34" charset="0"/>
                      </a:endParaRPr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b="0" dirty="0" smtClean="0">
                          <a:latin typeface="Trebuchet MS" pitchFamily="34" charset="0"/>
                        </a:rPr>
                        <a:t>prihodek</a:t>
                      </a:r>
                      <a:endParaRPr lang="sl-SI" sz="1600" b="0" dirty="0">
                        <a:solidFill>
                          <a:schemeClr val="bg1"/>
                        </a:solidFill>
                        <a:latin typeface="Trebuchet MS" pitchFamily="34" charset="0"/>
                      </a:endParaRPr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200">
                <a:tc>
                  <a:txBody>
                    <a:bodyPr/>
                    <a:lstStyle/>
                    <a:p>
                      <a:pPr marL="987425" indent="-898525" algn="r" fontAlgn="b"/>
                      <a:r>
                        <a:rPr lang="pl-PL" sz="1600" u="none" strike="noStrike" baseline="0" dirty="0" smtClean="0">
                          <a:effectLst/>
                          <a:latin typeface="Trebuchet MS" pitchFamily="34" charset="0"/>
                        </a:rPr>
                        <a:t>46.490 –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987425" indent="-898525" algn="l" fontAlgn="b"/>
                      <a:r>
                        <a:rPr lang="pl-PL" sz="1600" u="none" strike="noStrike" baseline="0" dirty="0" smtClean="0">
                          <a:effectLst/>
                          <a:latin typeface="Trebuchet MS" pitchFamily="34" charset="0"/>
                        </a:rPr>
                        <a:t>Trgovina na debelo z drugimi izdelki široke porabe</a:t>
                      </a:r>
                      <a:endParaRPr lang="pl-PL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baseline="0" dirty="0" smtClean="0">
                          <a:effectLst/>
                          <a:latin typeface="Trebuchet MS" pitchFamily="34" charset="0"/>
                        </a:rPr>
                        <a:t>68.341.000</a:t>
                      </a:r>
                      <a:endParaRPr lang="sl-SI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288000" marT="1080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37966">
                <a:tc>
                  <a:txBody>
                    <a:bodyPr/>
                    <a:lstStyle/>
                    <a:p>
                      <a:pPr marL="985838" indent="-896938" algn="r" fontAlgn="b"/>
                      <a:r>
                        <a:rPr lang="sl-SI" sz="1600" u="none" strike="noStrike" baseline="0" dirty="0" smtClean="0">
                          <a:effectLst/>
                          <a:latin typeface="Trebuchet MS" pitchFamily="34" charset="0"/>
                        </a:rPr>
                        <a:t>58.190 </a:t>
                      </a:r>
                      <a:r>
                        <a:rPr lang="pl-PL" sz="1600" u="none" strike="noStrike" baseline="0" dirty="0" smtClean="0">
                          <a:effectLst/>
                          <a:latin typeface="Trebuchet MS" pitchFamily="34" charset="0"/>
                        </a:rPr>
                        <a:t>–</a:t>
                      </a:r>
                      <a:endParaRPr lang="sl-SI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85838" indent="-896938" algn="l" fontAlgn="b"/>
                      <a:r>
                        <a:rPr lang="sl-SI" sz="1600" u="none" strike="noStrike" baseline="0" dirty="0" smtClean="0">
                          <a:effectLst/>
                          <a:latin typeface="Trebuchet MS" pitchFamily="34" charset="0"/>
                        </a:rPr>
                        <a:t>Drugo </a:t>
                      </a:r>
                      <a:r>
                        <a:rPr lang="sl-SI" sz="1600" u="none" strike="noStrike" baseline="0" dirty="0">
                          <a:effectLst/>
                          <a:latin typeface="Trebuchet MS" pitchFamily="34" charset="0"/>
                        </a:rPr>
                        <a:t>založništvo</a:t>
                      </a:r>
                      <a:endParaRPr lang="sl-SI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baseline="0" dirty="0" smtClean="0">
                          <a:effectLst/>
                          <a:latin typeface="Trebuchet MS" pitchFamily="34" charset="0"/>
                        </a:rPr>
                        <a:t>1.690.000</a:t>
                      </a:r>
                      <a:endParaRPr lang="sl-SI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288000" marT="10800" marB="0" anchor="ctr"/>
                </a:tc>
              </a:tr>
              <a:tr h="576000">
                <a:tc>
                  <a:txBody>
                    <a:bodyPr/>
                    <a:lstStyle/>
                    <a:p>
                      <a:pPr marL="898525" indent="-809625" algn="r" defTabSz="896938" fontAlgn="b"/>
                      <a:r>
                        <a:rPr lang="pl-PL" sz="1600" u="none" strike="noStrike" baseline="0" dirty="0" smtClean="0">
                          <a:effectLst/>
                          <a:latin typeface="Trebuchet MS" pitchFamily="34" charset="0"/>
                        </a:rPr>
                        <a:t>47.622 –</a:t>
                      </a:r>
                    </a:p>
                    <a:p>
                      <a:pPr marL="898525" indent="-809625" algn="r" defTabSz="896938" fontAlgn="b"/>
                      <a:endParaRPr lang="pl-PL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85725" indent="3175" algn="l" defTabSz="896938" fontAlgn="b"/>
                      <a:r>
                        <a:rPr lang="pl-PL" sz="1600" u="none" strike="noStrike" baseline="0" dirty="0" smtClean="0">
                          <a:effectLst/>
                          <a:latin typeface="Trebuchet MS" pitchFamily="34" charset="0"/>
                        </a:rPr>
                        <a:t>Trgovina </a:t>
                      </a:r>
                      <a:r>
                        <a:rPr lang="pl-PL" sz="1600" u="none" strike="noStrike" baseline="0" dirty="0">
                          <a:effectLst/>
                          <a:latin typeface="Trebuchet MS" pitchFamily="34" charset="0"/>
                        </a:rPr>
                        <a:t>na drobno v specializiranih prodajalnah </a:t>
                      </a:r>
                      <a:r>
                        <a:rPr lang="pl-PL" sz="1600" u="none" strike="noStrike" baseline="0" dirty="0" smtClean="0">
                          <a:effectLst/>
                          <a:latin typeface="Trebuchet MS" pitchFamily="34" charset="0"/>
                        </a:rPr>
                        <a:t>               s papirjem </a:t>
                      </a:r>
                      <a:r>
                        <a:rPr lang="pl-PL" sz="1600" u="none" strike="noStrike" baseline="0" dirty="0">
                          <a:effectLst/>
                          <a:latin typeface="Trebuchet MS" pitchFamily="34" charset="0"/>
                        </a:rPr>
                        <a:t>in pisalnimi potrebščinami</a:t>
                      </a:r>
                      <a:endParaRPr lang="pl-PL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baseline="0" dirty="0">
                          <a:effectLst/>
                          <a:latin typeface="Trebuchet MS" pitchFamily="34" charset="0"/>
                        </a:rPr>
                        <a:t>0</a:t>
                      </a:r>
                      <a:endParaRPr lang="sl-SI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288000" marT="10800" marB="0" anchor="ctr"/>
                </a:tc>
              </a:tr>
              <a:tr h="437966">
                <a:tc>
                  <a:txBody>
                    <a:bodyPr/>
                    <a:lstStyle/>
                    <a:p>
                      <a:pPr marL="896938" indent="-808038" algn="r" fontAlgn="b"/>
                      <a:r>
                        <a:rPr lang="sl-SI" sz="1600" u="none" strike="noStrike" baseline="0" dirty="0" smtClean="0">
                          <a:effectLst/>
                          <a:latin typeface="Trebuchet MS" pitchFamily="34" charset="0"/>
                        </a:rPr>
                        <a:t>58.140 </a:t>
                      </a:r>
                      <a:r>
                        <a:rPr lang="pl-PL" sz="1600" u="none" strike="noStrike" baseline="0" dirty="0" smtClean="0">
                          <a:effectLst/>
                          <a:latin typeface="Trebuchet MS" pitchFamily="34" charset="0"/>
                        </a:rPr>
                        <a:t>–</a:t>
                      </a:r>
                      <a:endParaRPr lang="sl-SI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896938" indent="-808038" algn="l" fontAlgn="b"/>
                      <a:r>
                        <a:rPr lang="sl-SI" sz="1600" u="none" strike="noStrike" baseline="0" dirty="0" smtClean="0">
                          <a:effectLst/>
                          <a:latin typeface="Trebuchet MS" pitchFamily="34" charset="0"/>
                        </a:rPr>
                        <a:t>Izdajanje </a:t>
                      </a:r>
                      <a:r>
                        <a:rPr lang="sl-SI" sz="1600" u="none" strike="noStrike" baseline="0" dirty="0">
                          <a:effectLst/>
                          <a:latin typeface="Trebuchet MS" pitchFamily="34" charset="0"/>
                        </a:rPr>
                        <a:t>revij in druge periodike</a:t>
                      </a:r>
                      <a:endParaRPr lang="sl-SI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baseline="0" dirty="0" smtClean="0">
                          <a:effectLst/>
                          <a:latin typeface="Trebuchet MS" pitchFamily="34" charset="0"/>
                        </a:rPr>
                        <a:t>9.202.000</a:t>
                      </a:r>
                      <a:endParaRPr lang="sl-SI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288000" marT="10800" marB="0" anchor="ctr"/>
                </a:tc>
              </a:tr>
              <a:tr h="437966">
                <a:tc>
                  <a:txBody>
                    <a:bodyPr/>
                    <a:lstStyle/>
                    <a:p>
                      <a:pPr marL="896938" indent="-808038" algn="r" fontAlgn="b"/>
                      <a:r>
                        <a:rPr lang="sl-SI" sz="1600" u="none" strike="noStrike" baseline="0" dirty="0" smtClean="0">
                          <a:effectLst/>
                          <a:latin typeface="Trebuchet MS" pitchFamily="34" charset="0"/>
                        </a:rPr>
                        <a:t>58.110 </a:t>
                      </a:r>
                      <a:r>
                        <a:rPr lang="pl-PL" sz="1600" u="none" strike="noStrike" baseline="0" dirty="0" smtClean="0">
                          <a:effectLst/>
                          <a:latin typeface="Trebuchet MS" pitchFamily="34" charset="0"/>
                        </a:rPr>
                        <a:t>–</a:t>
                      </a:r>
                      <a:endParaRPr lang="sl-SI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896938" indent="-808038" algn="l" fontAlgn="b"/>
                      <a:r>
                        <a:rPr lang="sl-SI" sz="1600" u="none" strike="noStrike" baseline="0" dirty="0" smtClean="0">
                          <a:effectLst/>
                          <a:latin typeface="Trebuchet MS" pitchFamily="34" charset="0"/>
                        </a:rPr>
                        <a:t>Izdajanje </a:t>
                      </a:r>
                      <a:r>
                        <a:rPr lang="sl-SI" sz="1600" u="none" strike="noStrike" baseline="0" dirty="0">
                          <a:effectLst/>
                          <a:latin typeface="Trebuchet MS" pitchFamily="34" charset="0"/>
                        </a:rPr>
                        <a:t>knjig (s. p.)</a:t>
                      </a:r>
                      <a:endParaRPr lang="sl-SI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baseline="0" dirty="0" smtClean="0">
                          <a:effectLst/>
                          <a:latin typeface="Trebuchet MS" pitchFamily="34" charset="0"/>
                        </a:rPr>
                        <a:t>1.058.000</a:t>
                      </a:r>
                      <a:endParaRPr lang="sl-SI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288000" marT="10800" marB="0" anchor="ctr"/>
                </a:tc>
              </a:tr>
            </a:tbl>
          </a:graphicData>
        </a:graphic>
      </p:graphicFrame>
      <p:sp>
        <p:nvSpPr>
          <p:cNvPr id="12" name="Naslov 3"/>
          <p:cNvSpPr txBox="1">
            <a:spLocks/>
          </p:cNvSpPr>
          <p:nvPr/>
        </p:nvSpPr>
        <p:spPr>
          <a:xfrm>
            <a:off x="590872" y="269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l-SI" dirty="0" smtClean="0">
                <a:solidFill>
                  <a:schemeClr val="bg1"/>
                </a:solidFill>
                <a:latin typeface="Trebuchet MS" pitchFamily="34" charset="0"/>
              </a:rPr>
              <a:t>Pregled dejavnosti</a:t>
            </a:r>
            <a:endParaRPr lang="sl-SI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3" name="Naslov 1"/>
          <p:cNvSpPr txBox="1">
            <a:spLocks/>
          </p:cNvSpPr>
          <p:nvPr/>
        </p:nvSpPr>
        <p:spPr>
          <a:xfrm>
            <a:off x="558602" y="980728"/>
            <a:ext cx="6696745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600"/>
              </a:spcBef>
            </a:pPr>
            <a:r>
              <a:rPr lang="sl-SI" sz="3000" dirty="0" smtClean="0">
                <a:ln w="1905"/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podatki za leto 2012</a:t>
            </a:r>
            <a:endParaRPr lang="sl-SI" sz="3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Trebuchet MS" pitchFamily="34" charset="0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564" y="5949280"/>
            <a:ext cx="1065876" cy="58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18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wipe dir="r"/>
      </p:transition>
    </mc:Choice>
    <mc:Fallback xmlns="">
      <p:transition spd="slow" advClick="0" advTm="0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163" y="-116633"/>
            <a:ext cx="9458325" cy="7002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Pravokotnik 18"/>
          <p:cNvSpPr/>
          <p:nvPr/>
        </p:nvSpPr>
        <p:spPr>
          <a:xfrm>
            <a:off x="6516216" y="1831504"/>
            <a:ext cx="2376264" cy="949424"/>
          </a:xfrm>
          <a:prstGeom prst="rect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051" name="Picture 1" descr="woman.ps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714" y="-116634"/>
            <a:ext cx="4848225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oljeZBesedilom 9"/>
          <p:cNvSpPr txBox="1"/>
          <p:nvPr/>
        </p:nvSpPr>
        <p:spPr>
          <a:xfrm>
            <a:off x="4211960" y="4653136"/>
            <a:ext cx="40243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ln w="0">
                  <a:noFill/>
                </a:ln>
                <a:solidFill>
                  <a:schemeClr val="bg1"/>
                </a:solidFill>
                <a:latin typeface="Trebuchet MS" pitchFamily="34" charset="0"/>
                <a:ea typeface="Kozuka Gothic Pro R" pitchFamily="34" charset="-128"/>
              </a:rPr>
              <a:t>Andreja </a:t>
            </a:r>
            <a:r>
              <a:rPr lang="sl-SI" dirty="0">
                <a:ln w="0">
                  <a:noFill/>
                </a:ln>
                <a:solidFill>
                  <a:schemeClr val="bg1"/>
                </a:solidFill>
                <a:latin typeface="Trebuchet MS" pitchFamily="34" charset="0"/>
                <a:ea typeface="Kozuka Gothic Pro R" pitchFamily="34" charset="-128"/>
              </a:rPr>
              <a:t>Kavčič, DZS</a:t>
            </a:r>
          </a:p>
          <a:p>
            <a:r>
              <a:rPr lang="sl-SI" dirty="0">
                <a:ln w="0">
                  <a:noFill/>
                </a:ln>
                <a:solidFill>
                  <a:schemeClr val="bg1"/>
                </a:solidFill>
                <a:latin typeface="Trebuchet MS" pitchFamily="34" charset="0"/>
                <a:ea typeface="Kozuka Gothic Pro R" pitchFamily="34" charset="-128"/>
              </a:rPr>
              <a:t>Helena Kraljič, Morfem</a:t>
            </a:r>
          </a:p>
          <a:p>
            <a:r>
              <a:rPr lang="sl-SI" dirty="0">
                <a:ln w="0">
                  <a:noFill/>
                </a:ln>
                <a:solidFill>
                  <a:schemeClr val="bg1"/>
                </a:solidFill>
                <a:latin typeface="Trebuchet MS" pitchFamily="34" charset="0"/>
                <a:ea typeface="Kozuka Gothic Pro R" pitchFamily="34" charset="-128"/>
              </a:rPr>
              <a:t>Irena Miš Svoljšak, </a:t>
            </a:r>
            <a:r>
              <a:rPr lang="sl-SI" dirty="0" smtClean="0">
                <a:ln w="0">
                  <a:noFill/>
                </a:ln>
                <a:solidFill>
                  <a:schemeClr val="bg1"/>
                </a:solidFill>
                <a:latin typeface="Trebuchet MS" pitchFamily="34" charset="0"/>
                <a:ea typeface="Kozuka Gothic Pro R" pitchFamily="34" charset="-128"/>
              </a:rPr>
              <a:t>Miš</a:t>
            </a:r>
          </a:p>
          <a:p>
            <a:r>
              <a:rPr lang="sl-SI" dirty="0" smtClean="0">
                <a:ln w="0">
                  <a:noFill/>
                </a:ln>
                <a:solidFill>
                  <a:schemeClr val="bg1"/>
                </a:solidFill>
                <a:latin typeface="Trebuchet MS" pitchFamily="34" charset="0"/>
                <a:ea typeface="Kozuka Gothic Pro R" pitchFamily="34" charset="-128"/>
              </a:rPr>
              <a:t>Damijana Kisovec, NUK</a:t>
            </a:r>
            <a:endParaRPr lang="sl-SI" dirty="0">
              <a:ln w="0">
                <a:noFill/>
              </a:ln>
              <a:solidFill>
                <a:schemeClr val="bg1"/>
              </a:solidFill>
              <a:latin typeface="Trebuchet MS" pitchFamily="34" charset="0"/>
              <a:ea typeface="Kozuka Gothic Pro R" pitchFamily="34" charset="-128"/>
            </a:endParaRPr>
          </a:p>
          <a:p>
            <a:endParaRPr lang="sl-SI" dirty="0"/>
          </a:p>
        </p:txBody>
      </p:sp>
      <p:sp>
        <p:nvSpPr>
          <p:cNvPr id="14" name="Pravokotnik 13"/>
          <p:cNvSpPr/>
          <p:nvPr/>
        </p:nvSpPr>
        <p:spPr>
          <a:xfrm>
            <a:off x="3851920" y="980728"/>
            <a:ext cx="3384376" cy="7920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Pravokotnik 16"/>
          <p:cNvSpPr/>
          <p:nvPr/>
        </p:nvSpPr>
        <p:spPr>
          <a:xfrm>
            <a:off x="4067944" y="1772072"/>
            <a:ext cx="2700300" cy="86409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Pravokotnik 14"/>
          <p:cNvSpPr/>
          <p:nvPr/>
        </p:nvSpPr>
        <p:spPr>
          <a:xfrm>
            <a:off x="4355976" y="1196752"/>
            <a:ext cx="3216671" cy="79208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Pravokotnik 15"/>
          <p:cNvSpPr/>
          <p:nvPr/>
        </p:nvSpPr>
        <p:spPr>
          <a:xfrm>
            <a:off x="5508104" y="1124744"/>
            <a:ext cx="2520280" cy="792088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Naslov 1"/>
          <p:cNvSpPr txBox="1">
            <a:spLocks/>
          </p:cNvSpPr>
          <p:nvPr/>
        </p:nvSpPr>
        <p:spPr>
          <a:xfrm>
            <a:off x="4355976" y="1196752"/>
            <a:ext cx="4968552" cy="2115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l-SI" sz="4800" b="1" dirty="0" smtClean="0">
                <a:ln w="1905">
                  <a:noFill/>
                </a:ln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  <a:ea typeface="Kozuka Gothic Pro M" pitchFamily="34" charset="-128"/>
              </a:rPr>
              <a:t>Nas je že za</a:t>
            </a:r>
          </a:p>
          <a:p>
            <a:pPr algn="l">
              <a:spcBef>
                <a:spcPts val="0"/>
              </a:spcBef>
            </a:pPr>
            <a:r>
              <a:rPr lang="sl-SI" sz="4800" b="1" dirty="0" smtClean="0">
                <a:ln w="1905">
                  <a:noFill/>
                </a:ln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  <a:ea typeface="Kozuka Gothic Pro M" pitchFamily="34" charset="-128"/>
              </a:rPr>
              <a:t>tretjino manj?</a:t>
            </a:r>
            <a:r>
              <a:rPr lang="sl-SI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/>
            </a:r>
            <a:br>
              <a:rPr lang="sl-SI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</a:br>
            <a:endParaRPr lang="sl-SI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32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>
          <a:xfrm>
            <a:off x="72008" y="332656"/>
            <a:ext cx="2051720" cy="7920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Pravokotnik 14"/>
          <p:cNvSpPr/>
          <p:nvPr/>
        </p:nvSpPr>
        <p:spPr>
          <a:xfrm>
            <a:off x="228155" y="685204"/>
            <a:ext cx="2520280" cy="65556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Pravokotnik 15"/>
          <p:cNvSpPr/>
          <p:nvPr/>
        </p:nvSpPr>
        <p:spPr>
          <a:xfrm>
            <a:off x="539552" y="471810"/>
            <a:ext cx="8064896" cy="724942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138365"/>
              </p:ext>
            </p:extLst>
          </p:nvPr>
        </p:nvGraphicFramePr>
        <p:xfrm>
          <a:off x="533400" y="1916832"/>
          <a:ext cx="8070808" cy="313282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127000" dir="2700000" algn="tl" rotWithShape="0">
                    <a:prstClr val="black">
                      <a:alpha val="40000"/>
                    </a:prstClr>
                  </a:outerShdw>
                </a:effectLst>
                <a:tableStyleId>{638B1855-1B75-4FBE-930C-398BA8C253C6}</a:tableStyleId>
              </a:tblPr>
              <a:tblGrid>
                <a:gridCol w="1014264"/>
                <a:gridCol w="4896544"/>
                <a:gridCol w="2160000"/>
              </a:tblGrid>
              <a:tr h="360040">
                <a:tc>
                  <a:txBody>
                    <a:bodyPr/>
                    <a:lstStyle/>
                    <a:p>
                      <a:endParaRPr lang="sl-SI" dirty="0">
                        <a:latin typeface="Franklin Gothic Medium Cond" pitchFamily="34" charset="0"/>
                      </a:endParaRPr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>
                        <a:latin typeface="Franklin Gothic Medium Cond" pitchFamily="34" charset="0"/>
                      </a:endParaRPr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b="0" dirty="0" smtClean="0">
                          <a:latin typeface="Trebuchet MS" pitchFamily="34" charset="0"/>
                        </a:rPr>
                        <a:t>prihodek</a:t>
                      </a:r>
                      <a:endParaRPr lang="sl-SI" sz="1600" b="0" dirty="0">
                        <a:solidFill>
                          <a:schemeClr val="bg1"/>
                        </a:solidFill>
                        <a:latin typeface="Trebuchet MS" pitchFamily="34" charset="0"/>
                      </a:endParaRPr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200">
                <a:tc>
                  <a:txBody>
                    <a:bodyPr/>
                    <a:lstStyle/>
                    <a:p>
                      <a:pPr marL="987425" indent="-898525" algn="r" fontAlgn="b"/>
                      <a:r>
                        <a:rPr lang="pl-PL" sz="1600" u="none" strike="noStrike" baseline="0" dirty="0" smtClean="0">
                          <a:effectLst/>
                          <a:latin typeface="Trebuchet MS" pitchFamily="34" charset="0"/>
                        </a:rPr>
                        <a:t>46.490 –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987425" indent="-898525" algn="l" fontAlgn="b"/>
                      <a:r>
                        <a:rPr lang="pl-PL" sz="1600" u="none" strike="noStrike" baseline="0" dirty="0" smtClean="0">
                          <a:effectLst/>
                          <a:latin typeface="Trebuchet MS" pitchFamily="34" charset="0"/>
                        </a:rPr>
                        <a:t>Trgovina na debelo z drugimi izdelki široke porabe</a:t>
                      </a:r>
                      <a:endParaRPr lang="pl-PL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baseline="0" dirty="0" smtClean="0">
                          <a:effectLst/>
                          <a:latin typeface="Trebuchet MS" pitchFamily="34" charset="0"/>
                        </a:rPr>
                        <a:t>68.341.000</a:t>
                      </a:r>
                      <a:endParaRPr lang="sl-SI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288000" marT="1080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37966">
                <a:tc>
                  <a:txBody>
                    <a:bodyPr/>
                    <a:lstStyle/>
                    <a:p>
                      <a:pPr marL="985838" indent="-896938" algn="r" fontAlgn="b"/>
                      <a:r>
                        <a:rPr lang="sl-SI" sz="1600" u="none" strike="noStrike" baseline="0" dirty="0" smtClean="0">
                          <a:effectLst/>
                          <a:latin typeface="Trebuchet MS" pitchFamily="34" charset="0"/>
                        </a:rPr>
                        <a:t>58.190 </a:t>
                      </a:r>
                      <a:r>
                        <a:rPr lang="pl-PL" sz="1600" u="none" strike="noStrike" baseline="0" dirty="0" smtClean="0">
                          <a:effectLst/>
                          <a:latin typeface="Trebuchet MS" pitchFamily="34" charset="0"/>
                        </a:rPr>
                        <a:t>–</a:t>
                      </a:r>
                      <a:endParaRPr lang="sl-SI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85838" indent="-896938" algn="l" fontAlgn="b"/>
                      <a:r>
                        <a:rPr lang="sl-SI" sz="1600" u="none" strike="noStrike" baseline="0" dirty="0" smtClean="0">
                          <a:effectLst/>
                          <a:latin typeface="Trebuchet MS" pitchFamily="34" charset="0"/>
                        </a:rPr>
                        <a:t>Drugo </a:t>
                      </a:r>
                      <a:r>
                        <a:rPr lang="sl-SI" sz="1600" u="none" strike="noStrike" baseline="0" dirty="0">
                          <a:effectLst/>
                          <a:latin typeface="Trebuchet MS" pitchFamily="34" charset="0"/>
                        </a:rPr>
                        <a:t>založništvo</a:t>
                      </a:r>
                      <a:endParaRPr lang="sl-SI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baseline="0" dirty="0" smtClean="0">
                          <a:effectLst/>
                          <a:latin typeface="Trebuchet MS" pitchFamily="34" charset="0"/>
                        </a:rPr>
                        <a:t>1.690.000</a:t>
                      </a:r>
                      <a:endParaRPr lang="sl-SI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288000" marT="10800" marB="0" anchor="ctr"/>
                </a:tc>
              </a:tr>
              <a:tr h="576000">
                <a:tc>
                  <a:txBody>
                    <a:bodyPr/>
                    <a:lstStyle/>
                    <a:p>
                      <a:pPr marL="898525" indent="-809625" algn="r" defTabSz="896938" fontAlgn="b"/>
                      <a:r>
                        <a:rPr lang="pl-PL" sz="1600" u="none" strike="noStrike" baseline="0" dirty="0" smtClean="0">
                          <a:effectLst/>
                          <a:latin typeface="Trebuchet MS" pitchFamily="34" charset="0"/>
                        </a:rPr>
                        <a:t>47.622 –</a:t>
                      </a:r>
                    </a:p>
                    <a:p>
                      <a:pPr marL="898525" indent="-809625" algn="r" defTabSz="896938" fontAlgn="b"/>
                      <a:endParaRPr lang="pl-PL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85725" indent="3175" algn="l" defTabSz="896938" fontAlgn="b"/>
                      <a:r>
                        <a:rPr lang="pl-PL" sz="1600" u="none" strike="noStrike" baseline="0" dirty="0" smtClean="0">
                          <a:effectLst/>
                          <a:latin typeface="Trebuchet MS" pitchFamily="34" charset="0"/>
                        </a:rPr>
                        <a:t>Trgovina </a:t>
                      </a:r>
                      <a:r>
                        <a:rPr lang="pl-PL" sz="1600" u="none" strike="noStrike" baseline="0" dirty="0">
                          <a:effectLst/>
                          <a:latin typeface="Trebuchet MS" pitchFamily="34" charset="0"/>
                        </a:rPr>
                        <a:t>na drobno v specializiranih prodajalnah </a:t>
                      </a:r>
                      <a:r>
                        <a:rPr lang="pl-PL" sz="1600" u="none" strike="noStrike" baseline="0" dirty="0" smtClean="0">
                          <a:effectLst/>
                          <a:latin typeface="Trebuchet MS" pitchFamily="34" charset="0"/>
                        </a:rPr>
                        <a:t>               s papirjem </a:t>
                      </a:r>
                      <a:r>
                        <a:rPr lang="pl-PL" sz="1600" u="none" strike="noStrike" baseline="0" dirty="0">
                          <a:effectLst/>
                          <a:latin typeface="Trebuchet MS" pitchFamily="34" charset="0"/>
                        </a:rPr>
                        <a:t>in pisalnimi potrebščinami</a:t>
                      </a:r>
                      <a:endParaRPr lang="pl-PL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baseline="0" dirty="0">
                          <a:effectLst/>
                          <a:latin typeface="Trebuchet MS" pitchFamily="34" charset="0"/>
                        </a:rPr>
                        <a:t>0</a:t>
                      </a:r>
                      <a:endParaRPr lang="sl-SI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288000" marT="10800" marB="0" anchor="ctr"/>
                </a:tc>
              </a:tr>
              <a:tr h="437966">
                <a:tc>
                  <a:txBody>
                    <a:bodyPr/>
                    <a:lstStyle/>
                    <a:p>
                      <a:pPr marL="896938" indent="-808038" algn="r" fontAlgn="b"/>
                      <a:r>
                        <a:rPr lang="sl-SI" sz="1600" u="none" strike="noStrike" baseline="0" dirty="0" smtClean="0">
                          <a:effectLst/>
                          <a:latin typeface="Trebuchet MS" pitchFamily="34" charset="0"/>
                        </a:rPr>
                        <a:t>58.140 </a:t>
                      </a:r>
                      <a:r>
                        <a:rPr lang="pl-PL" sz="1600" u="none" strike="noStrike" baseline="0" dirty="0" smtClean="0">
                          <a:effectLst/>
                          <a:latin typeface="Trebuchet MS" pitchFamily="34" charset="0"/>
                        </a:rPr>
                        <a:t>–</a:t>
                      </a:r>
                      <a:endParaRPr lang="sl-SI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896938" indent="-808038" algn="l" fontAlgn="b"/>
                      <a:r>
                        <a:rPr lang="sl-SI" sz="1600" u="none" strike="noStrike" baseline="0" dirty="0" smtClean="0">
                          <a:effectLst/>
                          <a:latin typeface="Trebuchet MS" pitchFamily="34" charset="0"/>
                        </a:rPr>
                        <a:t>Izdajanje </a:t>
                      </a:r>
                      <a:r>
                        <a:rPr lang="sl-SI" sz="1600" u="none" strike="noStrike" baseline="0" dirty="0">
                          <a:effectLst/>
                          <a:latin typeface="Trebuchet MS" pitchFamily="34" charset="0"/>
                        </a:rPr>
                        <a:t>revij in druge periodike</a:t>
                      </a:r>
                      <a:endParaRPr lang="sl-SI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baseline="0" dirty="0" smtClean="0">
                          <a:effectLst/>
                          <a:latin typeface="Trebuchet MS" pitchFamily="34" charset="0"/>
                        </a:rPr>
                        <a:t>9.202.000</a:t>
                      </a:r>
                      <a:endParaRPr lang="sl-SI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288000" marT="10800" marB="0" anchor="ctr"/>
                </a:tc>
              </a:tr>
              <a:tr h="437966">
                <a:tc>
                  <a:txBody>
                    <a:bodyPr/>
                    <a:lstStyle/>
                    <a:p>
                      <a:pPr marL="896938" indent="-808038" algn="r" fontAlgn="b"/>
                      <a:r>
                        <a:rPr lang="sl-SI" sz="1600" u="none" strike="noStrike" baseline="0" dirty="0" smtClean="0">
                          <a:effectLst/>
                          <a:latin typeface="Trebuchet MS" pitchFamily="34" charset="0"/>
                        </a:rPr>
                        <a:t>58.110 </a:t>
                      </a:r>
                      <a:r>
                        <a:rPr lang="pl-PL" sz="1600" u="none" strike="noStrike" baseline="0" dirty="0" smtClean="0">
                          <a:effectLst/>
                          <a:latin typeface="Trebuchet MS" pitchFamily="34" charset="0"/>
                        </a:rPr>
                        <a:t>–</a:t>
                      </a:r>
                      <a:endParaRPr lang="sl-SI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896938" indent="-808038" algn="l" fontAlgn="b"/>
                      <a:r>
                        <a:rPr lang="sl-SI" sz="1600" u="none" strike="noStrike" baseline="0" dirty="0" smtClean="0">
                          <a:effectLst/>
                          <a:latin typeface="Trebuchet MS" pitchFamily="34" charset="0"/>
                        </a:rPr>
                        <a:t>Izdajanje </a:t>
                      </a:r>
                      <a:r>
                        <a:rPr lang="sl-SI" sz="1600" u="none" strike="noStrike" baseline="0" dirty="0">
                          <a:effectLst/>
                          <a:latin typeface="Trebuchet MS" pitchFamily="34" charset="0"/>
                        </a:rPr>
                        <a:t>knjig (s. p.)</a:t>
                      </a:r>
                      <a:endParaRPr lang="sl-SI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baseline="0" dirty="0" smtClean="0">
                          <a:effectLst/>
                          <a:latin typeface="Trebuchet MS" pitchFamily="34" charset="0"/>
                        </a:rPr>
                        <a:t>1.058.000</a:t>
                      </a:r>
                      <a:endParaRPr lang="sl-SI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288000" marT="10800" marB="0" anchor="ctr"/>
                </a:tc>
              </a:tr>
              <a:tr h="437966">
                <a:tc>
                  <a:txBody>
                    <a:bodyPr/>
                    <a:lstStyle/>
                    <a:p>
                      <a:pPr marL="898525" indent="-809625" algn="r" fontAlgn="b"/>
                      <a:r>
                        <a:rPr lang="sl-SI" sz="1600" u="none" strike="noStrike" baseline="0" dirty="0" smtClean="0">
                          <a:effectLst/>
                          <a:latin typeface="Trebuchet MS" pitchFamily="34" charset="0"/>
                        </a:rPr>
                        <a:t> 58.110 </a:t>
                      </a:r>
                      <a:r>
                        <a:rPr lang="pl-PL" sz="1600" u="none" strike="noStrike" baseline="0" dirty="0" smtClean="0">
                          <a:effectLst/>
                          <a:latin typeface="Trebuchet MS" pitchFamily="34" charset="0"/>
                        </a:rPr>
                        <a:t>–</a:t>
                      </a:r>
                      <a:r>
                        <a:rPr lang="sl-SI" sz="1600" u="none" strike="noStrike" baseline="0" dirty="0" smtClean="0">
                          <a:effectLst/>
                          <a:latin typeface="Trebuchet MS" pitchFamily="34" charset="0"/>
                        </a:rPr>
                        <a:t> </a:t>
                      </a:r>
                      <a:endParaRPr lang="sl-SI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898525" indent="-809625" algn="l" fontAlgn="b"/>
                      <a:r>
                        <a:rPr lang="sl-SI" sz="1600" u="none" strike="noStrike" baseline="0" dirty="0" smtClean="0">
                          <a:effectLst/>
                          <a:latin typeface="Trebuchet MS" pitchFamily="34" charset="0"/>
                        </a:rPr>
                        <a:t>Izdajanje </a:t>
                      </a:r>
                      <a:r>
                        <a:rPr lang="sl-SI" sz="1600" u="none" strike="noStrike" baseline="0" dirty="0">
                          <a:effectLst/>
                          <a:latin typeface="Trebuchet MS" pitchFamily="34" charset="0"/>
                        </a:rPr>
                        <a:t>knjig (družbe)</a:t>
                      </a:r>
                      <a:endParaRPr lang="sl-SI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baseline="0" dirty="0" smtClean="0">
                          <a:effectLst/>
                          <a:latin typeface="Trebuchet MS" pitchFamily="34" charset="0"/>
                        </a:rPr>
                        <a:t>86.475.000</a:t>
                      </a:r>
                      <a:endParaRPr lang="sl-SI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288000" marT="10800" marB="0" anchor="ctr"/>
                </a:tc>
              </a:tr>
            </a:tbl>
          </a:graphicData>
        </a:graphic>
      </p:graphicFrame>
      <p:sp>
        <p:nvSpPr>
          <p:cNvPr id="12" name="Naslov 3"/>
          <p:cNvSpPr txBox="1">
            <a:spLocks/>
          </p:cNvSpPr>
          <p:nvPr/>
        </p:nvSpPr>
        <p:spPr>
          <a:xfrm>
            <a:off x="590872" y="269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l-SI" b="1" dirty="0" smtClean="0">
                <a:solidFill>
                  <a:schemeClr val="bg1"/>
                </a:solidFill>
                <a:latin typeface="Trebuchet MS" pitchFamily="34" charset="0"/>
              </a:rPr>
              <a:t>Pregled dejavnosti</a:t>
            </a:r>
            <a:endParaRPr lang="sl-SI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3" name="Naslov 1"/>
          <p:cNvSpPr txBox="1">
            <a:spLocks/>
          </p:cNvSpPr>
          <p:nvPr/>
        </p:nvSpPr>
        <p:spPr>
          <a:xfrm>
            <a:off x="558602" y="980728"/>
            <a:ext cx="6696745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600"/>
              </a:spcBef>
            </a:pPr>
            <a:r>
              <a:rPr lang="sl-SI" sz="3000" dirty="0" smtClean="0">
                <a:ln w="1905"/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podatki za leto 2012</a:t>
            </a:r>
            <a:endParaRPr lang="sl-SI" sz="3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Trebuchet MS" pitchFamily="34" charset="0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564" y="5949280"/>
            <a:ext cx="1065876" cy="58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18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wipe dir="r"/>
      </p:transition>
    </mc:Choice>
    <mc:Fallback xmlns="">
      <p:transition spd="slow" advClick="0" advTm="0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>
          <a:xfrm>
            <a:off x="72008" y="332656"/>
            <a:ext cx="2051720" cy="7920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Pravokotnik 14"/>
          <p:cNvSpPr/>
          <p:nvPr/>
        </p:nvSpPr>
        <p:spPr>
          <a:xfrm>
            <a:off x="228155" y="685204"/>
            <a:ext cx="2520280" cy="65556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Pravokotnik 15"/>
          <p:cNvSpPr/>
          <p:nvPr/>
        </p:nvSpPr>
        <p:spPr>
          <a:xfrm>
            <a:off x="539552" y="471810"/>
            <a:ext cx="8064896" cy="724942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5374"/>
              </p:ext>
            </p:extLst>
          </p:nvPr>
        </p:nvGraphicFramePr>
        <p:xfrm>
          <a:off x="533400" y="1916832"/>
          <a:ext cx="8070808" cy="370882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127000" dir="2700000" algn="tl" rotWithShape="0">
                    <a:prstClr val="black">
                      <a:alpha val="40000"/>
                    </a:prstClr>
                  </a:outerShdw>
                </a:effectLst>
                <a:tableStyleId>{638B1855-1B75-4FBE-930C-398BA8C253C6}</a:tableStyleId>
              </a:tblPr>
              <a:tblGrid>
                <a:gridCol w="1014264"/>
                <a:gridCol w="4896544"/>
                <a:gridCol w="2160000"/>
              </a:tblGrid>
              <a:tr h="360040">
                <a:tc>
                  <a:txBody>
                    <a:bodyPr/>
                    <a:lstStyle/>
                    <a:p>
                      <a:endParaRPr lang="sl-SI" dirty="0">
                        <a:latin typeface="Franklin Gothic Medium Cond" pitchFamily="34" charset="0"/>
                      </a:endParaRPr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>
                        <a:latin typeface="Franklin Gothic Medium Cond" pitchFamily="34" charset="0"/>
                      </a:endParaRPr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b="0" dirty="0" smtClean="0">
                          <a:latin typeface="Trebuchet MS" pitchFamily="34" charset="0"/>
                        </a:rPr>
                        <a:t>prihodek</a:t>
                      </a:r>
                      <a:endParaRPr lang="sl-SI" sz="1600" b="0" dirty="0">
                        <a:solidFill>
                          <a:schemeClr val="bg1"/>
                        </a:solidFill>
                        <a:latin typeface="Trebuchet MS" pitchFamily="34" charset="0"/>
                      </a:endParaRPr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200">
                <a:tc>
                  <a:txBody>
                    <a:bodyPr/>
                    <a:lstStyle/>
                    <a:p>
                      <a:pPr marL="987425" indent="-898525" algn="r" fontAlgn="b"/>
                      <a:r>
                        <a:rPr lang="pl-PL" sz="1600" u="none" strike="noStrike" baseline="0" dirty="0" smtClean="0">
                          <a:effectLst/>
                          <a:latin typeface="Trebuchet MS" pitchFamily="34" charset="0"/>
                        </a:rPr>
                        <a:t>46.490 –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987425" indent="-898525" algn="l" fontAlgn="b"/>
                      <a:r>
                        <a:rPr lang="pl-PL" sz="1600" u="none" strike="noStrike" baseline="0" dirty="0" smtClean="0">
                          <a:effectLst/>
                          <a:latin typeface="Trebuchet MS" pitchFamily="34" charset="0"/>
                        </a:rPr>
                        <a:t>Trgovina na debelo z drugimi izdelki široke porabe</a:t>
                      </a:r>
                      <a:endParaRPr lang="pl-PL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baseline="0" dirty="0" smtClean="0">
                          <a:effectLst/>
                          <a:latin typeface="Trebuchet MS" pitchFamily="34" charset="0"/>
                        </a:rPr>
                        <a:t>68.341.000</a:t>
                      </a:r>
                      <a:endParaRPr lang="sl-SI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288000" marT="1080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37966">
                <a:tc>
                  <a:txBody>
                    <a:bodyPr/>
                    <a:lstStyle/>
                    <a:p>
                      <a:pPr marL="985838" indent="-896938" algn="r" fontAlgn="b"/>
                      <a:r>
                        <a:rPr lang="sl-SI" sz="1600" u="none" strike="noStrike" baseline="0" dirty="0" smtClean="0">
                          <a:effectLst/>
                          <a:latin typeface="Trebuchet MS" pitchFamily="34" charset="0"/>
                        </a:rPr>
                        <a:t>58.190 </a:t>
                      </a:r>
                      <a:r>
                        <a:rPr lang="pl-PL" sz="1600" u="none" strike="noStrike" baseline="0" dirty="0" smtClean="0">
                          <a:effectLst/>
                          <a:latin typeface="Trebuchet MS" pitchFamily="34" charset="0"/>
                        </a:rPr>
                        <a:t>–</a:t>
                      </a:r>
                      <a:endParaRPr lang="sl-SI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85838" indent="-896938" algn="l" fontAlgn="b"/>
                      <a:r>
                        <a:rPr lang="sl-SI" sz="1600" u="none" strike="noStrike" baseline="0" dirty="0" smtClean="0">
                          <a:effectLst/>
                          <a:latin typeface="Trebuchet MS" pitchFamily="34" charset="0"/>
                        </a:rPr>
                        <a:t>Drugo </a:t>
                      </a:r>
                      <a:r>
                        <a:rPr lang="sl-SI" sz="1600" u="none" strike="noStrike" baseline="0" dirty="0">
                          <a:effectLst/>
                          <a:latin typeface="Trebuchet MS" pitchFamily="34" charset="0"/>
                        </a:rPr>
                        <a:t>založništvo</a:t>
                      </a:r>
                      <a:endParaRPr lang="sl-SI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baseline="0" dirty="0" smtClean="0">
                          <a:effectLst/>
                          <a:latin typeface="Trebuchet MS" pitchFamily="34" charset="0"/>
                        </a:rPr>
                        <a:t>1.690.000</a:t>
                      </a:r>
                      <a:endParaRPr lang="sl-SI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288000" marT="10800" marB="0" anchor="ctr"/>
                </a:tc>
              </a:tr>
              <a:tr h="576000">
                <a:tc>
                  <a:txBody>
                    <a:bodyPr/>
                    <a:lstStyle/>
                    <a:p>
                      <a:pPr marL="898525" indent="-809625" algn="r" defTabSz="896938" fontAlgn="b"/>
                      <a:r>
                        <a:rPr lang="pl-PL" sz="1600" u="none" strike="noStrike" baseline="0" dirty="0" smtClean="0">
                          <a:effectLst/>
                          <a:latin typeface="Trebuchet MS" pitchFamily="34" charset="0"/>
                        </a:rPr>
                        <a:t>47.622 –</a:t>
                      </a:r>
                    </a:p>
                    <a:p>
                      <a:pPr marL="898525" indent="-809625" algn="r" defTabSz="896938" fontAlgn="b"/>
                      <a:endParaRPr lang="pl-PL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85725" indent="3175" algn="l" defTabSz="896938" fontAlgn="b"/>
                      <a:r>
                        <a:rPr lang="pl-PL" sz="1600" u="none" strike="noStrike" baseline="0" dirty="0" smtClean="0">
                          <a:effectLst/>
                          <a:latin typeface="Trebuchet MS" pitchFamily="34" charset="0"/>
                        </a:rPr>
                        <a:t>Trgovina </a:t>
                      </a:r>
                      <a:r>
                        <a:rPr lang="pl-PL" sz="1600" u="none" strike="noStrike" baseline="0" dirty="0">
                          <a:effectLst/>
                          <a:latin typeface="Trebuchet MS" pitchFamily="34" charset="0"/>
                        </a:rPr>
                        <a:t>na drobno v specializiranih prodajalnah </a:t>
                      </a:r>
                      <a:r>
                        <a:rPr lang="pl-PL" sz="1600" u="none" strike="noStrike" baseline="0" dirty="0" smtClean="0">
                          <a:effectLst/>
                          <a:latin typeface="Trebuchet MS" pitchFamily="34" charset="0"/>
                        </a:rPr>
                        <a:t>               s papirjem </a:t>
                      </a:r>
                      <a:r>
                        <a:rPr lang="pl-PL" sz="1600" u="none" strike="noStrike" baseline="0" dirty="0">
                          <a:effectLst/>
                          <a:latin typeface="Trebuchet MS" pitchFamily="34" charset="0"/>
                        </a:rPr>
                        <a:t>in pisalnimi potrebščinami</a:t>
                      </a:r>
                      <a:endParaRPr lang="pl-PL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baseline="0" dirty="0">
                          <a:effectLst/>
                          <a:latin typeface="Trebuchet MS" pitchFamily="34" charset="0"/>
                        </a:rPr>
                        <a:t>0</a:t>
                      </a:r>
                      <a:endParaRPr lang="sl-SI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288000" marT="10800" marB="0" anchor="ctr"/>
                </a:tc>
              </a:tr>
              <a:tr h="437966">
                <a:tc>
                  <a:txBody>
                    <a:bodyPr/>
                    <a:lstStyle/>
                    <a:p>
                      <a:pPr marL="896938" indent="-808038" algn="r" fontAlgn="b"/>
                      <a:r>
                        <a:rPr lang="sl-SI" sz="1600" u="none" strike="noStrike" baseline="0" dirty="0" smtClean="0">
                          <a:effectLst/>
                          <a:latin typeface="Trebuchet MS" pitchFamily="34" charset="0"/>
                        </a:rPr>
                        <a:t>58.140 </a:t>
                      </a:r>
                      <a:r>
                        <a:rPr lang="pl-PL" sz="1600" u="none" strike="noStrike" baseline="0" dirty="0" smtClean="0">
                          <a:effectLst/>
                          <a:latin typeface="Trebuchet MS" pitchFamily="34" charset="0"/>
                        </a:rPr>
                        <a:t>–</a:t>
                      </a:r>
                      <a:endParaRPr lang="sl-SI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896938" indent="-808038" algn="l" fontAlgn="b"/>
                      <a:r>
                        <a:rPr lang="sl-SI" sz="1600" u="none" strike="noStrike" baseline="0" dirty="0" smtClean="0">
                          <a:effectLst/>
                          <a:latin typeface="Trebuchet MS" pitchFamily="34" charset="0"/>
                        </a:rPr>
                        <a:t>Izdajanje </a:t>
                      </a:r>
                      <a:r>
                        <a:rPr lang="sl-SI" sz="1600" u="none" strike="noStrike" baseline="0" dirty="0">
                          <a:effectLst/>
                          <a:latin typeface="Trebuchet MS" pitchFamily="34" charset="0"/>
                        </a:rPr>
                        <a:t>revij in druge periodike</a:t>
                      </a:r>
                      <a:endParaRPr lang="sl-SI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baseline="0" dirty="0" smtClean="0">
                          <a:effectLst/>
                          <a:latin typeface="Trebuchet MS" pitchFamily="34" charset="0"/>
                        </a:rPr>
                        <a:t>9.202.000</a:t>
                      </a:r>
                      <a:endParaRPr lang="sl-SI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288000" marT="10800" marB="0" anchor="ctr"/>
                </a:tc>
              </a:tr>
              <a:tr h="437966">
                <a:tc>
                  <a:txBody>
                    <a:bodyPr/>
                    <a:lstStyle/>
                    <a:p>
                      <a:pPr marL="896938" indent="-808038" algn="r" fontAlgn="b"/>
                      <a:r>
                        <a:rPr lang="sl-SI" sz="1600" u="none" strike="noStrike" baseline="0" dirty="0" smtClean="0">
                          <a:effectLst/>
                          <a:latin typeface="Trebuchet MS" pitchFamily="34" charset="0"/>
                        </a:rPr>
                        <a:t>58.110 </a:t>
                      </a:r>
                      <a:r>
                        <a:rPr lang="pl-PL" sz="1600" u="none" strike="noStrike" baseline="0" dirty="0" smtClean="0">
                          <a:effectLst/>
                          <a:latin typeface="Trebuchet MS" pitchFamily="34" charset="0"/>
                        </a:rPr>
                        <a:t>–</a:t>
                      </a:r>
                      <a:endParaRPr lang="sl-SI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896938" indent="-808038" algn="l" fontAlgn="b"/>
                      <a:r>
                        <a:rPr lang="sl-SI" sz="1600" u="none" strike="noStrike" baseline="0" dirty="0" smtClean="0">
                          <a:effectLst/>
                          <a:latin typeface="Trebuchet MS" pitchFamily="34" charset="0"/>
                        </a:rPr>
                        <a:t>Izdajanje </a:t>
                      </a:r>
                      <a:r>
                        <a:rPr lang="sl-SI" sz="1600" u="none" strike="noStrike" baseline="0" dirty="0">
                          <a:effectLst/>
                          <a:latin typeface="Trebuchet MS" pitchFamily="34" charset="0"/>
                        </a:rPr>
                        <a:t>knjig (s. p.)</a:t>
                      </a:r>
                      <a:endParaRPr lang="sl-SI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baseline="0" dirty="0" smtClean="0">
                          <a:effectLst/>
                          <a:latin typeface="Trebuchet MS" pitchFamily="34" charset="0"/>
                        </a:rPr>
                        <a:t>1.058.000</a:t>
                      </a:r>
                      <a:endParaRPr lang="sl-SI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288000" marT="10800" marB="0" anchor="ctr"/>
                </a:tc>
              </a:tr>
              <a:tr h="437966">
                <a:tc>
                  <a:txBody>
                    <a:bodyPr/>
                    <a:lstStyle/>
                    <a:p>
                      <a:pPr marL="898525" indent="-809625" algn="r" fontAlgn="b"/>
                      <a:r>
                        <a:rPr lang="sl-SI" sz="1600" u="none" strike="noStrike" baseline="0" dirty="0" smtClean="0">
                          <a:effectLst/>
                          <a:latin typeface="Trebuchet MS" pitchFamily="34" charset="0"/>
                        </a:rPr>
                        <a:t> 58.110 </a:t>
                      </a:r>
                      <a:r>
                        <a:rPr lang="pl-PL" sz="1600" u="none" strike="noStrike" baseline="0" dirty="0" smtClean="0">
                          <a:effectLst/>
                          <a:latin typeface="Trebuchet MS" pitchFamily="34" charset="0"/>
                        </a:rPr>
                        <a:t>–</a:t>
                      </a:r>
                      <a:r>
                        <a:rPr lang="sl-SI" sz="1600" u="none" strike="noStrike" baseline="0" dirty="0" smtClean="0">
                          <a:effectLst/>
                          <a:latin typeface="Trebuchet MS" pitchFamily="34" charset="0"/>
                        </a:rPr>
                        <a:t> </a:t>
                      </a:r>
                      <a:endParaRPr lang="sl-SI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898525" indent="-809625" algn="l" fontAlgn="b"/>
                      <a:r>
                        <a:rPr lang="sl-SI" sz="1600" u="none" strike="noStrike" baseline="0" dirty="0" smtClean="0">
                          <a:effectLst/>
                          <a:latin typeface="Trebuchet MS" pitchFamily="34" charset="0"/>
                        </a:rPr>
                        <a:t>Izdajanje </a:t>
                      </a:r>
                      <a:r>
                        <a:rPr lang="sl-SI" sz="1600" u="none" strike="noStrike" baseline="0" dirty="0">
                          <a:effectLst/>
                          <a:latin typeface="Trebuchet MS" pitchFamily="34" charset="0"/>
                        </a:rPr>
                        <a:t>knjig (družbe)</a:t>
                      </a:r>
                      <a:endParaRPr lang="sl-SI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baseline="0" dirty="0" smtClean="0">
                          <a:effectLst/>
                          <a:latin typeface="Trebuchet MS" pitchFamily="34" charset="0"/>
                        </a:rPr>
                        <a:t>86.475.000</a:t>
                      </a:r>
                      <a:endParaRPr lang="sl-SI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288000" marT="10800" marB="0" anchor="ctr"/>
                </a:tc>
              </a:tr>
              <a:tr h="576000">
                <a:tc>
                  <a:txBody>
                    <a:bodyPr/>
                    <a:lstStyle/>
                    <a:p>
                      <a:pPr marL="896938" indent="-808038" algn="r" fontAlgn="b"/>
                      <a:r>
                        <a:rPr lang="pl-PL" sz="1600" u="none" strike="noStrike" baseline="0" dirty="0" smtClean="0">
                          <a:effectLst/>
                          <a:latin typeface="Trebuchet MS" pitchFamily="34" charset="0"/>
                        </a:rPr>
                        <a:t>47.610 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85725" indent="3175" algn="l" fontAlgn="b"/>
                      <a:r>
                        <a:rPr lang="pl-PL" sz="1600" u="none" strike="noStrike" baseline="0" dirty="0" smtClean="0">
                          <a:effectLst/>
                          <a:latin typeface="Trebuchet MS" pitchFamily="34" charset="0"/>
                        </a:rPr>
                        <a:t>Trgovina </a:t>
                      </a:r>
                      <a:r>
                        <a:rPr lang="pl-PL" sz="1600" u="none" strike="noStrike" baseline="0" dirty="0">
                          <a:effectLst/>
                          <a:latin typeface="Trebuchet MS" pitchFamily="34" charset="0"/>
                        </a:rPr>
                        <a:t>na drobno v specializiranih prodajalnah </a:t>
                      </a:r>
                      <a:r>
                        <a:rPr lang="pl-PL" sz="1600" u="none" strike="noStrike" baseline="0" dirty="0" smtClean="0">
                          <a:effectLst/>
                          <a:latin typeface="Trebuchet MS" pitchFamily="34" charset="0"/>
                        </a:rPr>
                        <a:t>               s </a:t>
                      </a:r>
                      <a:r>
                        <a:rPr lang="pl-PL" sz="1600" u="none" strike="noStrike" baseline="0" dirty="0">
                          <a:effectLst/>
                          <a:latin typeface="Trebuchet MS" pitchFamily="34" charset="0"/>
                        </a:rPr>
                        <a:t>knjigami</a:t>
                      </a:r>
                      <a:endParaRPr lang="pl-PL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baseline="0" dirty="0" smtClean="0">
                          <a:effectLst/>
                          <a:latin typeface="Trebuchet MS" pitchFamily="34" charset="0"/>
                        </a:rPr>
                        <a:t>1.489.000</a:t>
                      </a:r>
                      <a:endParaRPr lang="sl-SI" sz="1600" b="0" i="0" u="none" strike="noStrike" baseline="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288000" marT="10800" marB="0" anchor="ctr"/>
                </a:tc>
              </a:tr>
            </a:tbl>
          </a:graphicData>
        </a:graphic>
      </p:graphicFrame>
      <p:sp>
        <p:nvSpPr>
          <p:cNvPr id="12" name="Naslov 3"/>
          <p:cNvSpPr txBox="1">
            <a:spLocks/>
          </p:cNvSpPr>
          <p:nvPr/>
        </p:nvSpPr>
        <p:spPr>
          <a:xfrm>
            <a:off x="590872" y="269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l-SI" b="1" dirty="0" smtClean="0">
                <a:solidFill>
                  <a:schemeClr val="bg1"/>
                </a:solidFill>
                <a:latin typeface="Trebuchet MS" pitchFamily="34" charset="0"/>
              </a:rPr>
              <a:t>Pregled dejavnosti</a:t>
            </a:r>
            <a:endParaRPr lang="sl-SI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3" name="Naslov 1"/>
          <p:cNvSpPr txBox="1">
            <a:spLocks/>
          </p:cNvSpPr>
          <p:nvPr/>
        </p:nvSpPr>
        <p:spPr>
          <a:xfrm>
            <a:off x="558602" y="980728"/>
            <a:ext cx="6696745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600"/>
              </a:spcBef>
            </a:pPr>
            <a:r>
              <a:rPr lang="sl-SI" sz="3000" dirty="0" smtClean="0">
                <a:ln w="1905"/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podatki za leto 2012</a:t>
            </a:r>
            <a:endParaRPr lang="sl-SI" sz="3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Trebuchet MS" pitchFamily="34" charset="0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564" y="5949280"/>
            <a:ext cx="1065876" cy="58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62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avokotnik 13"/>
          <p:cNvSpPr/>
          <p:nvPr/>
        </p:nvSpPr>
        <p:spPr>
          <a:xfrm>
            <a:off x="72008" y="332656"/>
            <a:ext cx="2051720" cy="7920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Pravokotnik 14"/>
          <p:cNvSpPr/>
          <p:nvPr/>
        </p:nvSpPr>
        <p:spPr>
          <a:xfrm>
            <a:off x="228155" y="685204"/>
            <a:ext cx="2520280" cy="65556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Pravokotnik 15"/>
          <p:cNvSpPr/>
          <p:nvPr/>
        </p:nvSpPr>
        <p:spPr>
          <a:xfrm>
            <a:off x="539552" y="471810"/>
            <a:ext cx="8064896" cy="724942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Naslov 3"/>
          <p:cNvSpPr txBox="1">
            <a:spLocks/>
          </p:cNvSpPr>
          <p:nvPr/>
        </p:nvSpPr>
        <p:spPr>
          <a:xfrm>
            <a:off x="590872" y="269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sl-SI" b="1" dirty="0" smtClean="0">
                <a:solidFill>
                  <a:schemeClr val="bg1"/>
                </a:solidFill>
                <a:latin typeface="Trebuchet MS" pitchFamily="34" charset="0"/>
              </a:rPr>
              <a:t>Število zaposlenih</a:t>
            </a:r>
            <a:endParaRPr lang="sl-SI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2" name="Naslov 1"/>
          <p:cNvSpPr txBox="1">
            <a:spLocks/>
          </p:cNvSpPr>
          <p:nvPr/>
        </p:nvSpPr>
        <p:spPr>
          <a:xfrm>
            <a:off x="558602" y="980728"/>
            <a:ext cx="8045846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1200"/>
              </a:spcBef>
            </a:pPr>
            <a:r>
              <a:rPr lang="sl-SI" sz="3000" dirty="0" smtClean="0">
                <a:ln w="1905"/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povprečno</a:t>
            </a:r>
            <a:r>
              <a:rPr lang="sl-SI" sz="3200" dirty="0" smtClean="0">
                <a:ln w="1905"/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 število (iz opravljenih ur) </a:t>
            </a:r>
            <a:endParaRPr lang="sl-SI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Trebuchet MS" pitchFamily="34" charset="0"/>
            </a:endParaRPr>
          </a:p>
        </p:txBody>
      </p:sp>
      <p:pic>
        <p:nvPicPr>
          <p:cNvPr id="17" name="Slika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564" y="5949280"/>
            <a:ext cx="1065876" cy="58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82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avokotnik 13"/>
          <p:cNvSpPr/>
          <p:nvPr/>
        </p:nvSpPr>
        <p:spPr>
          <a:xfrm>
            <a:off x="72008" y="332656"/>
            <a:ext cx="2051720" cy="7920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Pravokotnik 14"/>
          <p:cNvSpPr/>
          <p:nvPr/>
        </p:nvSpPr>
        <p:spPr>
          <a:xfrm>
            <a:off x="228155" y="685204"/>
            <a:ext cx="2520280" cy="65556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Pravokotnik 15"/>
          <p:cNvSpPr/>
          <p:nvPr/>
        </p:nvSpPr>
        <p:spPr>
          <a:xfrm>
            <a:off x="539552" y="471810"/>
            <a:ext cx="8064896" cy="724942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Naslov 3"/>
          <p:cNvSpPr txBox="1">
            <a:spLocks/>
          </p:cNvSpPr>
          <p:nvPr/>
        </p:nvSpPr>
        <p:spPr>
          <a:xfrm>
            <a:off x="590872" y="269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sl-SI" b="1" dirty="0" smtClean="0">
                <a:solidFill>
                  <a:schemeClr val="bg1"/>
                </a:solidFill>
                <a:latin typeface="Trebuchet MS" pitchFamily="34" charset="0"/>
              </a:rPr>
              <a:t>Število zaposlenih</a:t>
            </a:r>
            <a:endParaRPr lang="sl-SI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2" name="Naslov 1"/>
          <p:cNvSpPr txBox="1">
            <a:spLocks/>
          </p:cNvSpPr>
          <p:nvPr/>
        </p:nvSpPr>
        <p:spPr>
          <a:xfrm>
            <a:off x="558602" y="980728"/>
            <a:ext cx="8045846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1200"/>
              </a:spcBef>
            </a:pPr>
            <a:r>
              <a:rPr lang="sl-SI" sz="3000" dirty="0" smtClean="0">
                <a:ln w="1905"/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povprečno</a:t>
            </a:r>
            <a:r>
              <a:rPr lang="sl-SI" sz="3200" dirty="0" smtClean="0">
                <a:ln w="1905"/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 število (iz opravljenih ur) </a:t>
            </a:r>
            <a:endParaRPr lang="sl-SI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Trebuchet MS" pitchFamily="34" charset="0"/>
            </a:endParaRPr>
          </a:p>
        </p:txBody>
      </p:sp>
      <p:pic>
        <p:nvPicPr>
          <p:cNvPr id="17" name="Slika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564" y="5949280"/>
            <a:ext cx="1065876" cy="580600"/>
          </a:xfrm>
          <a:prstGeom prst="rect">
            <a:avLst/>
          </a:prstGeom>
        </p:spPr>
      </p:pic>
      <p:graphicFrame>
        <p:nvGraphicFramePr>
          <p:cNvPr id="9" name="Grafikon 8"/>
          <p:cNvGraphicFramePr/>
          <p:nvPr>
            <p:extLst>
              <p:ext uri="{D42A27DB-BD31-4B8C-83A1-F6EECF244321}">
                <p14:modId xmlns:p14="http://schemas.microsoft.com/office/powerpoint/2010/main" val="392842455"/>
              </p:ext>
            </p:extLst>
          </p:nvPr>
        </p:nvGraphicFramePr>
        <p:xfrm>
          <a:off x="179512" y="1777426"/>
          <a:ext cx="8784976" cy="4315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5453459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avokotnik 13"/>
          <p:cNvSpPr/>
          <p:nvPr/>
        </p:nvSpPr>
        <p:spPr>
          <a:xfrm>
            <a:off x="72008" y="332656"/>
            <a:ext cx="2051720" cy="7920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Pravokotnik 14"/>
          <p:cNvSpPr/>
          <p:nvPr/>
        </p:nvSpPr>
        <p:spPr>
          <a:xfrm>
            <a:off x="228155" y="685204"/>
            <a:ext cx="2520280" cy="65556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Pravokotnik 15"/>
          <p:cNvSpPr/>
          <p:nvPr/>
        </p:nvSpPr>
        <p:spPr>
          <a:xfrm>
            <a:off x="539552" y="471810"/>
            <a:ext cx="8064896" cy="724942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aphicFrame>
        <p:nvGraphicFramePr>
          <p:cNvPr id="5" name="Grafikon 4"/>
          <p:cNvGraphicFramePr/>
          <p:nvPr>
            <p:extLst>
              <p:ext uri="{D42A27DB-BD31-4B8C-83A1-F6EECF244321}">
                <p14:modId xmlns:p14="http://schemas.microsoft.com/office/powerpoint/2010/main" val="3064855568"/>
              </p:ext>
            </p:extLst>
          </p:nvPr>
        </p:nvGraphicFramePr>
        <p:xfrm>
          <a:off x="179512" y="1777426"/>
          <a:ext cx="8784976" cy="4315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Naslov 3"/>
          <p:cNvSpPr txBox="1">
            <a:spLocks/>
          </p:cNvSpPr>
          <p:nvPr/>
        </p:nvSpPr>
        <p:spPr>
          <a:xfrm>
            <a:off x="590872" y="269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sl-SI" b="1" dirty="0" smtClean="0">
                <a:solidFill>
                  <a:schemeClr val="bg1"/>
                </a:solidFill>
                <a:latin typeface="Trebuchet MS" pitchFamily="34" charset="0"/>
              </a:rPr>
              <a:t>Število zaposlenih</a:t>
            </a:r>
            <a:endParaRPr lang="sl-SI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2" name="Naslov 1"/>
          <p:cNvSpPr txBox="1">
            <a:spLocks/>
          </p:cNvSpPr>
          <p:nvPr/>
        </p:nvSpPr>
        <p:spPr>
          <a:xfrm>
            <a:off x="558602" y="980728"/>
            <a:ext cx="8045846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1200"/>
              </a:spcBef>
            </a:pPr>
            <a:r>
              <a:rPr lang="sl-SI" sz="3000" dirty="0" smtClean="0">
                <a:ln w="1905"/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povprečno</a:t>
            </a:r>
            <a:r>
              <a:rPr lang="sl-SI" sz="3200" dirty="0" smtClean="0">
                <a:ln w="1905"/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 število (iz opravljenih ur) </a:t>
            </a:r>
            <a:endParaRPr lang="sl-SI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Trebuchet MS" pitchFamily="34" charset="0"/>
            </a:endParaRPr>
          </a:p>
        </p:txBody>
      </p:sp>
      <p:pic>
        <p:nvPicPr>
          <p:cNvPr id="17" name="Slika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564" y="5949280"/>
            <a:ext cx="1065876" cy="58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09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wipe dir="u"/>
      </p:transition>
    </mc:Choice>
    <mc:Fallback xmlns="">
      <p:transition spd="slow" advClick="0" advTm="0">
        <p:wipe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avokotnik 13"/>
          <p:cNvSpPr/>
          <p:nvPr/>
        </p:nvSpPr>
        <p:spPr>
          <a:xfrm>
            <a:off x="72008" y="332656"/>
            <a:ext cx="2051720" cy="7920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Pravokotnik 14"/>
          <p:cNvSpPr/>
          <p:nvPr/>
        </p:nvSpPr>
        <p:spPr>
          <a:xfrm>
            <a:off x="228155" y="685204"/>
            <a:ext cx="2520280" cy="65556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Pravokotnik 15"/>
          <p:cNvSpPr/>
          <p:nvPr/>
        </p:nvSpPr>
        <p:spPr>
          <a:xfrm>
            <a:off x="539552" y="471810"/>
            <a:ext cx="8064896" cy="724942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aphicFrame>
        <p:nvGraphicFramePr>
          <p:cNvPr id="5" name="Grafikon 4"/>
          <p:cNvGraphicFramePr/>
          <p:nvPr>
            <p:extLst>
              <p:ext uri="{D42A27DB-BD31-4B8C-83A1-F6EECF244321}">
                <p14:modId xmlns:p14="http://schemas.microsoft.com/office/powerpoint/2010/main" val="3371075402"/>
              </p:ext>
            </p:extLst>
          </p:nvPr>
        </p:nvGraphicFramePr>
        <p:xfrm>
          <a:off x="179512" y="1777426"/>
          <a:ext cx="8784976" cy="4315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Naslov 3"/>
          <p:cNvSpPr txBox="1">
            <a:spLocks/>
          </p:cNvSpPr>
          <p:nvPr/>
        </p:nvSpPr>
        <p:spPr>
          <a:xfrm>
            <a:off x="590872" y="269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sl-SI" dirty="0" smtClean="0">
                <a:solidFill>
                  <a:schemeClr val="bg1"/>
                </a:solidFill>
                <a:latin typeface="Trebuchet MS" pitchFamily="34" charset="0"/>
              </a:rPr>
              <a:t>Število zaposlenih</a:t>
            </a:r>
            <a:endParaRPr lang="sl-SI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2" name="Naslov 1"/>
          <p:cNvSpPr txBox="1">
            <a:spLocks/>
          </p:cNvSpPr>
          <p:nvPr/>
        </p:nvSpPr>
        <p:spPr>
          <a:xfrm>
            <a:off x="558602" y="980728"/>
            <a:ext cx="8045846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1200"/>
              </a:spcBef>
            </a:pPr>
            <a:r>
              <a:rPr lang="sl-SI" sz="3000" dirty="0" smtClean="0">
                <a:ln w="1905"/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povprečno</a:t>
            </a:r>
            <a:r>
              <a:rPr lang="sl-SI" sz="3200" dirty="0" smtClean="0">
                <a:ln w="1905"/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 število (iz opravljenih ur) </a:t>
            </a:r>
            <a:endParaRPr lang="sl-SI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Trebuchet MS" pitchFamily="34" charset="0"/>
            </a:endParaRPr>
          </a:p>
        </p:txBody>
      </p:sp>
      <p:pic>
        <p:nvPicPr>
          <p:cNvPr id="17" name="Slika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564" y="5949280"/>
            <a:ext cx="1065876" cy="58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09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wipe dir="u"/>
      </p:transition>
    </mc:Choice>
    <mc:Fallback xmlns="">
      <p:transition spd="slow" advClick="0" advTm="0">
        <p:wipe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avokotnik 13"/>
          <p:cNvSpPr/>
          <p:nvPr/>
        </p:nvSpPr>
        <p:spPr>
          <a:xfrm>
            <a:off x="72008" y="332656"/>
            <a:ext cx="2051720" cy="7920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Pravokotnik 14"/>
          <p:cNvSpPr/>
          <p:nvPr/>
        </p:nvSpPr>
        <p:spPr>
          <a:xfrm>
            <a:off x="228155" y="685204"/>
            <a:ext cx="2520280" cy="65556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Pravokotnik 15"/>
          <p:cNvSpPr/>
          <p:nvPr/>
        </p:nvSpPr>
        <p:spPr>
          <a:xfrm>
            <a:off x="539552" y="471810"/>
            <a:ext cx="8064896" cy="724942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aphicFrame>
        <p:nvGraphicFramePr>
          <p:cNvPr id="5" name="Grafikon 4"/>
          <p:cNvGraphicFramePr/>
          <p:nvPr>
            <p:extLst>
              <p:ext uri="{D42A27DB-BD31-4B8C-83A1-F6EECF244321}">
                <p14:modId xmlns:p14="http://schemas.microsoft.com/office/powerpoint/2010/main" val="133053243"/>
              </p:ext>
            </p:extLst>
          </p:nvPr>
        </p:nvGraphicFramePr>
        <p:xfrm>
          <a:off x="179512" y="1777426"/>
          <a:ext cx="8784976" cy="4315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Naslov 3"/>
          <p:cNvSpPr txBox="1">
            <a:spLocks/>
          </p:cNvSpPr>
          <p:nvPr/>
        </p:nvSpPr>
        <p:spPr>
          <a:xfrm>
            <a:off x="590872" y="269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sl-SI" b="1" dirty="0" smtClean="0">
                <a:solidFill>
                  <a:schemeClr val="bg1"/>
                </a:solidFill>
                <a:latin typeface="Trebuchet MS" pitchFamily="34" charset="0"/>
              </a:rPr>
              <a:t>Število zaposlenih</a:t>
            </a:r>
            <a:endParaRPr lang="sl-SI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2" name="Naslov 1"/>
          <p:cNvSpPr txBox="1">
            <a:spLocks/>
          </p:cNvSpPr>
          <p:nvPr/>
        </p:nvSpPr>
        <p:spPr>
          <a:xfrm>
            <a:off x="558602" y="980728"/>
            <a:ext cx="8045846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1200"/>
              </a:spcBef>
            </a:pPr>
            <a:r>
              <a:rPr lang="sl-SI" sz="3000" dirty="0" smtClean="0">
                <a:ln w="1905"/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povprečno</a:t>
            </a:r>
            <a:r>
              <a:rPr lang="sl-SI" sz="3200" dirty="0" smtClean="0">
                <a:ln w="1905"/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 število (iz opravljenih ur) </a:t>
            </a:r>
            <a:endParaRPr lang="sl-SI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Trebuchet MS" pitchFamily="34" charset="0"/>
            </a:endParaRPr>
          </a:p>
        </p:txBody>
      </p:sp>
      <p:pic>
        <p:nvPicPr>
          <p:cNvPr id="17" name="Slika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564" y="5949280"/>
            <a:ext cx="1065876" cy="58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09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wipe dir="u"/>
      </p:transition>
    </mc:Choice>
    <mc:Fallback xmlns="">
      <p:transition spd="slow" advClick="0" advTm="0">
        <p:wipe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avokotnik 13"/>
          <p:cNvSpPr/>
          <p:nvPr/>
        </p:nvSpPr>
        <p:spPr>
          <a:xfrm>
            <a:off x="72008" y="332656"/>
            <a:ext cx="2051720" cy="7920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Pravokotnik 14"/>
          <p:cNvSpPr/>
          <p:nvPr/>
        </p:nvSpPr>
        <p:spPr>
          <a:xfrm>
            <a:off x="228155" y="685204"/>
            <a:ext cx="2520280" cy="65556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Pravokotnik 15"/>
          <p:cNvSpPr/>
          <p:nvPr/>
        </p:nvSpPr>
        <p:spPr>
          <a:xfrm>
            <a:off x="539552" y="471810"/>
            <a:ext cx="8064896" cy="724942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aphicFrame>
        <p:nvGraphicFramePr>
          <p:cNvPr id="5" name="Grafikon 4"/>
          <p:cNvGraphicFramePr/>
          <p:nvPr>
            <p:extLst>
              <p:ext uri="{D42A27DB-BD31-4B8C-83A1-F6EECF244321}">
                <p14:modId xmlns:p14="http://schemas.microsoft.com/office/powerpoint/2010/main" val="4046168783"/>
              </p:ext>
            </p:extLst>
          </p:nvPr>
        </p:nvGraphicFramePr>
        <p:xfrm>
          <a:off x="179512" y="1777426"/>
          <a:ext cx="8784976" cy="4315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Naslov 3"/>
          <p:cNvSpPr txBox="1">
            <a:spLocks/>
          </p:cNvSpPr>
          <p:nvPr/>
        </p:nvSpPr>
        <p:spPr>
          <a:xfrm>
            <a:off x="590872" y="269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sl-SI" b="1" dirty="0" smtClean="0">
                <a:solidFill>
                  <a:schemeClr val="bg1"/>
                </a:solidFill>
                <a:latin typeface="Trebuchet MS" pitchFamily="34" charset="0"/>
              </a:rPr>
              <a:t>Število zaposlenih</a:t>
            </a:r>
            <a:endParaRPr lang="sl-SI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2" name="Naslov 1"/>
          <p:cNvSpPr txBox="1">
            <a:spLocks/>
          </p:cNvSpPr>
          <p:nvPr/>
        </p:nvSpPr>
        <p:spPr>
          <a:xfrm>
            <a:off x="558602" y="980728"/>
            <a:ext cx="8045846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1200"/>
              </a:spcBef>
            </a:pPr>
            <a:r>
              <a:rPr lang="sl-SI" sz="3000" dirty="0" smtClean="0">
                <a:ln w="1905"/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povprečno</a:t>
            </a:r>
            <a:r>
              <a:rPr lang="sl-SI" sz="3200" dirty="0" smtClean="0">
                <a:ln w="1905"/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 število (iz opravljenih ur) </a:t>
            </a:r>
            <a:endParaRPr lang="sl-SI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Trebuchet MS" pitchFamily="34" charset="0"/>
            </a:endParaRPr>
          </a:p>
        </p:txBody>
      </p:sp>
      <p:pic>
        <p:nvPicPr>
          <p:cNvPr id="17" name="Slika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564" y="5949280"/>
            <a:ext cx="1065876" cy="58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09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wipe dir="u"/>
      </p:transition>
    </mc:Choice>
    <mc:Fallback xmlns="">
      <p:transition spd="slow" advClick="0" advTm="0">
        <p:wipe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avokotnik 13"/>
          <p:cNvSpPr/>
          <p:nvPr/>
        </p:nvSpPr>
        <p:spPr>
          <a:xfrm>
            <a:off x="72008" y="332656"/>
            <a:ext cx="2051720" cy="7920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Pravokotnik 14"/>
          <p:cNvSpPr/>
          <p:nvPr/>
        </p:nvSpPr>
        <p:spPr>
          <a:xfrm>
            <a:off x="228155" y="685204"/>
            <a:ext cx="2520280" cy="65556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Pravokotnik 15"/>
          <p:cNvSpPr/>
          <p:nvPr/>
        </p:nvSpPr>
        <p:spPr>
          <a:xfrm>
            <a:off x="539552" y="471810"/>
            <a:ext cx="8064896" cy="724942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aphicFrame>
        <p:nvGraphicFramePr>
          <p:cNvPr id="5" name="Grafikon 4"/>
          <p:cNvGraphicFramePr/>
          <p:nvPr>
            <p:extLst>
              <p:ext uri="{D42A27DB-BD31-4B8C-83A1-F6EECF244321}">
                <p14:modId xmlns:p14="http://schemas.microsoft.com/office/powerpoint/2010/main" val="2581297598"/>
              </p:ext>
            </p:extLst>
          </p:nvPr>
        </p:nvGraphicFramePr>
        <p:xfrm>
          <a:off x="179512" y="1777426"/>
          <a:ext cx="8784976" cy="4315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Naslov 3"/>
          <p:cNvSpPr txBox="1">
            <a:spLocks/>
          </p:cNvSpPr>
          <p:nvPr/>
        </p:nvSpPr>
        <p:spPr>
          <a:xfrm>
            <a:off x="590872" y="269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sl-SI" b="1" dirty="0" smtClean="0">
                <a:solidFill>
                  <a:schemeClr val="bg1"/>
                </a:solidFill>
                <a:latin typeface="Trebuchet MS" pitchFamily="34" charset="0"/>
              </a:rPr>
              <a:t>Število zaposlenih</a:t>
            </a:r>
            <a:endParaRPr lang="sl-SI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2" name="Naslov 1"/>
          <p:cNvSpPr txBox="1">
            <a:spLocks/>
          </p:cNvSpPr>
          <p:nvPr/>
        </p:nvSpPr>
        <p:spPr>
          <a:xfrm>
            <a:off x="558602" y="980728"/>
            <a:ext cx="8045846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1200"/>
              </a:spcBef>
            </a:pPr>
            <a:r>
              <a:rPr lang="sl-SI" sz="3000" dirty="0" smtClean="0">
                <a:ln w="1905"/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povprečno</a:t>
            </a:r>
            <a:r>
              <a:rPr lang="sl-SI" sz="3200" dirty="0" smtClean="0">
                <a:ln w="1905"/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 število (iz opravljenih ur) </a:t>
            </a:r>
            <a:endParaRPr lang="sl-SI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Trebuchet MS" pitchFamily="34" charset="0"/>
            </a:endParaRPr>
          </a:p>
        </p:txBody>
      </p:sp>
      <p:pic>
        <p:nvPicPr>
          <p:cNvPr id="17" name="Slika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564" y="5949280"/>
            <a:ext cx="1065876" cy="58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38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 dir="u"/>
      </p:transition>
    </mc:Choice>
    <mc:Fallback xmlns="">
      <p:transition spd="slow">
        <p:wipe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ravokotnik 19"/>
          <p:cNvSpPr/>
          <p:nvPr/>
        </p:nvSpPr>
        <p:spPr>
          <a:xfrm>
            <a:off x="72008" y="332656"/>
            <a:ext cx="2051720" cy="7920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1" name="Pravokotnik 20"/>
          <p:cNvSpPr/>
          <p:nvPr/>
        </p:nvSpPr>
        <p:spPr>
          <a:xfrm>
            <a:off x="228155" y="685204"/>
            <a:ext cx="2520280" cy="65556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2" name="Pravokotnik 21"/>
          <p:cNvSpPr/>
          <p:nvPr/>
        </p:nvSpPr>
        <p:spPr>
          <a:xfrm>
            <a:off x="539552" y="471810"/>
            <a:ext cx="8064896" cy="724942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Naslov 3"/>
          <p:cNvSpPr txBox="1">
            <a:spLocks/>
          </p:cNvSpPr>
          <p:nvPr/>
        </p:nvSpPr>
        <p:spPr>
          <a:xfrm>
            <a:off x="590872" y="269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l-SI" b="1" dirty="0" smtClean="0">
                <a:solidFill>
                  <a:schemeClr val="bg1"/>
                </a:solidFill>
                <a:latin typeface="Trebuchet MS" pitchFamily="34" charset="0"/>
              </a:rPr>
              <a:t>Prihodki in odhodki</a:t>
            </a:r>
            <a:endParaRPr lang="sl-SI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4" name="Naslov 1"/>
          <p:cNvSpPr txBox="1">
            <a:spLocks/>
          </p:cNvSpPr>
          <p:nvPr/>
        </p:nvSpPr>
        <p:spPr>
          <a:xfrm>
            <a:off x="611560" y="980728"/>
            <a:ext cx="6696745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600"/>
              </a:spcBef>
            </a:pPr>
            <a:r>
              <a:rPr lang="sl-SI" sz="3000" dirty="0" smtClean="0">
                <a:ln w="1905"/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v milijonih €</a:t>
            </a:r>
            <a:endParaRPr lang="sl-SI" sz="3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Trebuchet MS" pitchFamily="34" charset="0"/>
            </a:endParaRPr>
          </a:p>
        </p:txBody>
      </p:sp>
      <p:pic>
        <p:nvPicPr>
          <p:cNvPr id="24" name="Slika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564" y="5949280"/>
            <a:ext cx="1065876" cy="58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32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163" y="-116633"/>
            <a:ext cx="9458325" cy="7002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ravokotnik 7"/>
          <p:cNvSpPr/>
          <p:nvPr/>
        </p:nvSpPr>
        <p:spPr>
          <a:xfrm>
            <a:off x="2267744" y="1972655"/>
            <a:ext cx="2736304" cy="949424"/>
          </a:xfrm>
          <a:prstGeom prst="rect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Pravokotnik 8"/>
          <p:cNvSpPr/>
          <p:nvPr/>
        </p:nvSpPr>
        <p:spPr>
          <a:xfrm>
            <a:off x="0" y="1170112"/>
            <a:ext cx="3384376" cy="7920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ravokotnik 10"/>
          <p:cNvSpPr/>
          <p:nvPr/>
        </p:nvSpPr>
        <p:spPr>
          <a:xfrm>
            <a:off x="216024" y="1916832"/>
            <a:ext cx="2339752" cy="86409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Pravokotnik 12"/>
          <p:cNvSpPr/>
          <p:nvPr/>
        </p:nvSpPr>
        <p:spPr>
          <a:xfrm>
            <a:off x="432048" y="1386136"/>
            <a:ext cx="3216671" cy="79208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Pravokotnik 13"/>
          <p:cNvSpPr/>
          <p:nvPr/>
        </p:nvSpPr>
        <p:spPr>
          <a:xfrm>
            <a:off x="1907704" y="1314128"/>
            <a:ext cx="2664296" cy="792088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Naslov 1"/>
          <p:cNvSpPr txBox="1">
            <a:spLocks/>
          </p:cNvSpPr>
          <p:nvPr/>
        </p:nvSpPr>
        <p:spPr>
          <a:xfrm>
            <a:off x="467543" y="1331243"/>
            <a:ext cx="8856985" cy="2232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l-SI" sz="3600" b="1" dirty="0" smtClean="0">
                <a:ln w="190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Koliko knjig manj </a:t>
            </a:r>
          </a:p>
          <a:p>
            <a:pPr algn="l">
              <a:spcBef>
                <a:spcPts val="600"/>
              </a:spcBef>
            </a:pPr>
            <a:r>
              <a:rPr lang="sl-SI" sz="3600" b="1" dirty="0" smtClean="0">
                <a:ln w="190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izdamo v Sloveniji?</a:t>
            </a:r>
            <a:r>
              <a:rPr lang="sl-SI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/>
            </a:r>
            <a:br>
              <a:rPr lang="sl-SI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</a:br>
            <a:endParaRPr lang="sl-SI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Trebuchet MS" pitchFamily="34" charset="0"/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354335" y="4653136"/>
            <a:ext cx="4024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ln w="0">
                  <a:noFill/>
                </a:ln>
                <a:solidFill>
                  <a:schemeClr val="bg1"/>
                </a:solidFill>
                <a:latin typeface="Trebuchet MS" pitchFamily="34" charset="0"/>
              </a:rPr>
              <a:t>Damijana Kisovec, NUK</a:t>
            </a:r>
            <a:endParaRPr lang="sl-SI" dirty="0">
              <a:ln w="0">
                <a:noFill/>
              </a:ln>
              <a:solidFill>
                <a:schemeClr val="bg1"/>
              </a:solidFill>
              <a:latin typeface="Trebuchet MS" pitchFamily="34" charset="0"/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2515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ravokotnik 19"/>
          <p:cNvSpPr/>
          <p:nvPr/>
        </p:nvSpPr>
        <p:spPr>
          <a:xfrm>
            <a:off x="72008" y="332656"/>
            <a:ext cx="2051720" cy="7920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1" name="Pravokotnik 20"/>
          <p:cNvSpPr/>
          <p:nvPr/>
        </p:nvSpPr>
        <p:spPr>
          <a:xfrm>
            <a:off x="228155" y="685204"/>
            <a:ext cx="2520280" cy="65556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2" name="Pravokotnik 21"/>
          <p:cNvSpPr/>
          <p:nvPr/>
        </p:nvSpPr>
        <p:spPr>
          <a:xfrm>
            <a:off x="539552" y="471810"/>
            <a:ext cx="8064896" cy="724942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Naslov 3"/>
          <p:cNvSpPr txBox="1">
            <a:spLocks/>
          </p:cNvSpPr>
          <p:nvPr/>
        </p:nvSpPr>
        <p:spPr>
          <a:xfrm>
            <a:off x="590872" y="269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l-SI" b="1" dirty="0" smtClean="0">
                <a:solidFill>
                  <a:schemeClr val="bg1"/>
                </a:solidFill>
                <a:latin typeface="Trebuchet MS" pitchFamily="34" charset="0"/>
              </a:rPr>
              <a:t>Prihodki in odhodki</a:t>
            </a:r>
            <a:endParaRPr lang="sl-SI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4" name="Naslov 1"/>
          <p:cNvSpPr txBox="1">
            <a:spLocks/>
          </p:cNvSpPr>
          <p:nvPr/>
        </p:nvSpPr>
        <p:spPr>
          <a:xfrm>
            <a:off x="611560" y="980728"/>
            <a:ext cx="6696745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600"/>
              </a:spcBef>
            </a:pPr>
            <a:r>
              <a:rPr lang="sl-SI" sz="3000" dirty="0" smtClean="0">
                <a:ln w="1905"/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v milijonih €</a:t>
            </a:r>
            <a:endParaRPr lang="sl-SI" sz="3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Trebuchet MS" pitchFamily="34" charset="0"/>
            </a:endParaRPr>
          </a:p>
        </p:txBody>
      </p:sp>
      <p:pic>
        <p:nvPicPr>
          <p:cNvPr id="24" name="Slika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564" y="5949280"/>
            <a:ext cx="1065876" cy="580600"/>
          </a:xfrm>
          <a:prstGeom prst="rect">
            <a:avLst/>
          </a:prstGeom>
        </p:spPr>
      </p:pic>
      <p:cxnSp>
        <p:nvCxnSpPr>
          <p:cNvPr id="3" name="Raven povezovalnik 2"/>
          <p:cNvCxnSpPr/>
          <p:nvPr/>
        </p:nvCxnSpPr>
        <p:spPr>
          <a:xfrm>
            <a:off x="8594923" y="1897782"/>
            <a:ext cx="0" cy="3618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Grafikon 9"/>
          <p:cNvGraphicFramePr/>
          <p:nvPr>
            <p:extLst>
              <p:ext uri="{D42A27DB-BD31-4B8C-83A1-F6EECF244321}">
                <p14:modId xmlns:p14="http://schemas.microsoft.com/office/powerpoint/2010/main" val="4168261329"/>
              </p:ext>
            </p:extLst>
          </p:nvPr>
        </p:nvGraphicFramePr>
        <p:xfrm>
          <a:off x="432000" y="1700808"/>
          <a:ext cx="8172000" cy="4315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5074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fad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Grafikon 25"/>
          <p:cNvGraphicFramePr/>
          <p:nvPr>
            <p:extLst>
              <p:ext uri="{D42A27DB-BD31-4B8C-83A1-F6EECF244321}">
                <p14:modId xmlns:p14="http://schemas.microsoft.com/office/powerpoint/2010/main" val="4129310468"/>
              </p:ext>
            </p:extLst>
          </p:nvPr>
        </p:nvGraphicFramePr>
        <p:xfrm>
          <a:off x="432000" y="1700808"/>
          <a:ext cx="8172000" cy="4315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Pravokotnik 19"/>
          <p:cNvSpPr/>
          <p:nvPr/>
        </p:nvSpPr>
        <p:spPr>
          <a:xfrm>
            <a:off x="72008" y="332656"/>
            <a:ext cx="2051720" cy="7920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1" name="Pravokotnik 20"/>
          <p:cNvSpPr/>
          <p:nvPr/>
        </p:nvSpPr>
        <p:spPr>
          <a:xfrm>
            <a:off x="228155" y="685204"/>
            <a:ext cx="2520280" cy="65556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2" name="Pravokotnik 21"/>
          <p:cNvSpPr/>
          <p:nvPr/>
        </p:nvSpPr>
        <p:spPr>
          <a:xfrm>
            <a:off x="539552" y="471810"/>
            <a:ext cx="8064896" cy="724942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Naslov 3"/>
          <p:cNvSpPr txBox="1">
            <a:spLocks/>
          </p:cNvSpPr>
          <p:nvPr/>
        </p:nvSpPr>
        <p:spPr>
          <a:xfrm>
            <a:off x="590872" y="269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l-SI" b="1" dirty="0" smtClean="0">
                <a:solidFill>
                  <a:schemeClr val="bg1"/>
                </a:solidFill>
                <a:latin typeface="Trebuchet MS" pitchFamily="34" charset="0"/>
              </a:rPr>
              <a:t>Prihodki in odhodki</a:t>
            </a:r>
            <a:endParaRPr lang="sl-SI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4" name="Naslov 1"/>
          <p:cNvSpPr txBox="1">
            <a:spLocks/>
          </p:cNvSpPr>
          <p:nvPr/>
        </p:nvSpPr>
        <p:spPr>
          <a:xfrm>
            <a:off x="611560" y="980728"/>
            <a:ext cx="6696745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600"/>
              </a:spcBef>
            </a:pPr>
            <a:r>
              <a:rPr lang="sl-SI" sz="3000" dirty="0" smtClean="0">
                <a:ln w="1905"/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v milijonih €</a:t>
            </a:r>
            <a:endParaRPr lang="sl-SI" sz="3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Trebuchet MS" pitchFamily="34" charset="0"/>
            </a:endParaRPr>
          </a:p>
        </p:txBody>
      </p:sp>
      <p:pic>
        <p:nvPicPr>
          <p:cNvPr id="24" name="Slika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564" y="5949280"/>
            <a:ext cx="1065876" cy="580600"/>
          </a:xfrm>
          <a:prstGeom prst="rect">
            <a:avLst/>
          </a:prstGeom>
        </p:spPr>
      </p:pic>
      <p:cxnSp>
        <p:nvCxnSpPr>
          <p:cNvPr id="11" name="Raven povezovalnik 10"/>
          <p:cNvCxnSpPr/>
          <p:nvPr/>
        </p:nvCxnSpPr>
        <p:spPr>
          <a:xfrm>
            <a:off x="8594923" y="1897782"/>
            <a:ext cx="0" cy="3618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882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500">
        <p:strips dir="rd"/>
      </p:transition>
    </mc:Choice>
    <mc:Fallback xmlns="">
      <p:transition spd="slow">
        <p:strips dir="rd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ravokotnik 19"/>
          <p:cNvSpPr/>
          <p:nvPr/>
        </p:nvSpPr>
        <p:spPr>
          <a:xfrm>
            <a:off x="72008" y="332656"/>
            <a:ext cx="2051720" cy="7920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1" name="Pravokotnik 20"/>
          <p:cNvSpPr/>
          <p:nvPr/>
        </p:nvSpPr>
        <p:spPr>
          <a:xfrm>
            <a:off x="228155" y="685204"/>
            <a:ext cx="2520280" cy="65556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2" name="Pravokotnik 21"/>
          <p:cNvSpPr/>
          <p:nvPr/>
        </p:nvSpPr>
        <p:spPr>
          <a:xfrm>
            <a:off x="539552" y="471810"/>
            <a:ext cx="8064896" cy="724942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Naslov 3"/>
          <p:cNvSpPr txBox="1">
            <a:spLocks/>
          </p:cNvSpPr>
          <p:nvPr/>
        </p:nvSpPr>
        <p:spPr>
          <a:xfrm>
            <a:off x="590872" y="269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l-SI" b="1" dirty="0" smtClean="0">
                <a:solidFill>
                  <a:schemeClr val="bg1"/>
                </a:solidFill>
                <a:latin typeface="Trebuchet MS" pitchFamily="34" charset="0"/>
              </a:rPr>
              <a:t>Prihodki in odhodki</a:t>
            </a:r>
            <a:endParaRPr lang="sl-SI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4" name="Naslov 1"/>
          <p:cNvSpPr txBox="1">
            <a:spLocks/>
          </p:cNvSpPr>
          <p:nvPr/>
        </p:nvSpPr>
        <p:spPr>
          <a:xfrm>
            <a:off x="611560" y="980728"/>
            <a:ext cx="6696745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600"/>
              </a:spcBef>
            </a:pPr>
            <a:r>
              <a:rPr lang="sl-SI" sz="3000" dirty="0" smtClean="0">
                <a:ln w="1905"/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v milijonih €</a:t>
            </a:r>
            <a:endParaRPr lang="sl-SI" sz="3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Trebuchet MS" pitchFamily="34" charset="0"/>
            </a:endParaRPr>
          </a:p>
        </p:txBody>
      </p:sp>
      <p:pic>
        <p:nvPicPr>
          <p:cNvPr id="24" name="Slika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564" y="5949280"/>
            <a:ext cx="1065876" cy="580600"/>
          </a:xfrm>
          <a:prstGeom prst="rect">
            <a:avLst/>
          </a:prstGeom>
        </p:spPr>
      </p:pic>
      <p:graphicFrame>
        <p:nvGraphicFramePr>
          <p:cNvPr id="16" name="Grafikon 15"/>
          <p:cNvGraphicFramePr/>
          <p:nvPr>
            <p:extLst>
              <p:ext uri="{D42A27DB-BD31-4B8C-83A1-F6EECF244321}">
                <p14:modId xmlns:p14="http://schemas.microsoft.com/office/powerpoint/2010/main" val="748180300"/>
              </p:ext>
            </p:extLst>
          </p:nvPr>
        </p:nvGraphicFramePr>
        <p:xfrm>
          <a:off x="702000" y="1700808"/>
          <a:ext cx="8028000" cy="4315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afikon 9"/>
          <p:cNvGraphicFramePr/>
          <p:nvPr>
            <p:extLst>
              <p:ext uri="{D42A27DB-BD31-4B8C-83A1-F6EECF244321}">
                <p14:modId xmlns:p14="http://schemas.microsoft.com/office/powerpoint/2010/main" val="3186835041"/>
              </p:ext>
            </p:extLst>
          </p:nvPr>
        </p:nvGraphicFramePr>
        <p:xfrm>
          <a:off x="432000" y="1700808"/>
          <a:ext cx="8172000" cy="4315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1410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strips dir="rd"/>
      </p:transition>
    </mc:Choice>
    <mc:Fallback xmlns="">
      <p:transition spd="slow">
        <p:strips dir="rd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>
          <a:xfrm>
            <a:off x="72008" y="332656"/>
            <a:ext cx="2051720" cy="7920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Pravokotnik 14"/>
          <p:cNvSpPr/>
          <p:nvPr/>
        </p:nvSpPr>
        <p:spPr>
          <a:xfrm>
            <a:off x="228155" y="685204"/>
            <a:ext cx="2520280" cy="65556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Pravokotnik 15"/>
          <p:cNvSpPr/>
          <p:nvPr/>
        </p:nvSpPr>
        <p:spPr>
          <a:xfrm>
            <a:off x="539552" y="471810"/>
            <a:ext cx="8064896" cy="724942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Naslov 3"/>
          <p:cNvSpPr txBox="1">
            <a:spLocks/>
          </p:cNvSpPr>
          <p:nvPr/>
        </p:nvSpPr>
        <p:spPr>
          <a:xfrm>
            <a:off x="590872" y="269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l-SI" b="1" dirty="0" smtClean="0">
                <a:solidFill>
                  <a:schemeClr val="bg1"/>
                </a:solidFill>
                <a:latin typeface="Trebuchet MS" pitchFamily="34" charset="0"/>
              </a:rPr>
              <a:t>Glavni kazalniki</a:t>
            </a:r>
            <a:endParaRPr lang="sl-SI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3" name="Naslov 1"/>
          <p:cNvSpPr txBox="1">
            <a:spLocks/>
          </p:cNvSpPr>
          <p:nvPr/>
        </p:nvSpPr>
        <p:spPr>
          <a:xfrm>
            <a:off x="611559" y="980728"/>
            <a:ext cx="6696745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600"/>
              </a:spcBef>
            </a:pPr>
            <a:r>
              <a:rPr lang="sl-SI" sz="3000" dirty="0" smtClean="0">
                <a:ln w="1905"/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absolutne</a:t>
            </a:r>
            <a:r>
              <a:rPr lang="sl-SI" sz="3100" dirty="0" smtClean="0">
                <a:ln w="1905"/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 vrednosti</a:t>
            </a:r>
            <a:endParaRPr lang="sl-SI" sz="31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Trebuchet MS" pitchFamily="34" charset="0"/>
            </a:endParaRPr>
          </a:p>
        </p:txBody>
      </p:sp>
      <p:pic>
        <p:nvPicPr>
          <p:cNvPr id="17" name="Slika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564" y="5949280"/>
            <a:ext cx="1065876" cy="580600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163" y="2813915"/>
            <a:ext cx="9121652" cy="22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765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>
          <a:xfrm>
            <a:off x="72008" y="332656"/>
            <a:ext cx="2051720" cy="7920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Pravokotnik 14"/>
          <p:cNvSpPr/>
          <p:nvPr/>
        </p:nvSpPr>
        <p:spPr>
          <a:xfrm>
            <a:off x="228155" y="685204"/>
            <a:ext cx="2520280" cy="65556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Pravokotnik 15"/>
          <p:cNvSpPr/>
          <p:nvPr/>
        </p:nvSpPr>
        <p:spPr>
          <a:xfrm>
            <a:off x="539552" y="471810"/>
            <a:ext cx="8064896" cy="724942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Naslov 3"/>
          <p:cNvSpPr txBox="1">
            <a:spLocks/>
          </p:cNvSpPr>
          <p:nvPr/>
        </p:nvSpPr>
        <p:spPr>
          <a:xfrm>
            <a:off x="590872" y="269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l-SI" b="1" dirty="0" smtClean="0">
                <a:solidFill>
                  <a:schemeClr val="bg1"/>
                </a:solidFill>
                <a:latin typeface="Trebuchet MS" pitchFamily="34" charset="0"/>
              </a:rPr>
              <a:t>Glavni kazalniki</a:t>
            </a:r>
            <a:endParaRPr lang="sl-SI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3" name="Naslov 1"/>
          <p:cNvSpPr txBox="1">
            <a:spLocks/>
          </p:cNvSpPr>
          <p:nvPr/>
        </p:nvSpPr>
        <p:spPr>
          <a:xfrm>
            <a:off x="611559" y="980728"/>
            <a:ext cx="6696745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600"/>
              </a:spcBef>
            </a:pPr>
            <a:r>
              <a:rPr lang="sl-SI" sz="3000" dirty="0" smtClean="0">
                <a:ln w="1905"/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absolutne</a:t>
            </a:r>
            <a:r>
              <a:rPr lang="sl-SI" sz="3100" dirty="0" smtClean="0">
                <a:ln w="1905"/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 vrednosti</a:t>
            </a:r>
            <a:endParaRPr lang="sl-SI" sz="31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Trebuchet MS" pitchFamily="34" charset="0"/>
            </a:endParaRPr>
          </a:p>
        </p:txBody>
      </p:sp>
      <p:pic>
        <p:nvPicPr>
          <p:cNvPr id="17" name="Slika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564" y="5949280"/>
            <a:ext cx="1065876" cy="580600"/>
          </a:xfrm>
          <a:prstGeom prst="rect">
            <a:avLst/>
          </a:prstGeom>
        </p:spPr>
      </p:pic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980538"/>
              </p:ext>
            </p:extLst>
          </p:nvPr>
        </p:nvGraphicFramePr>
        <p:xfrm>
          <a:off x="539552" y="1916832"/>
          <a:ext cx="8040800" cy="375969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127000" dir="2700000" algn="tl" rotWithShape="0">
                    <a:prstClr val="black">
                      <a:alpha val="40000"/>
                    </a:prstClr>
                  </a:outerShdw>
                </a:effectLst>
                <a:tableStyleId>{638B1855-1B75-4FBE-930C-398BA8C253C6}</a:tableStyleId>
              </a:tblPr>
              <a:tblGrid>
                <a:gridCol w="896000"/>
                <a:gridCol w="1224000"/>
                <a:gridCol w="1433600"/>
                <a:gridCol w="1433600"/>
                <a:gridCol w="1433600"/>
                <a:gridCol w="1620000"/>
              </a:tblGrid>
              <a:tr h="864096"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u="none" strike="noStrike" dirty="0" smtClean="0">
                          <a:effectLst/>
                          <a:latin typeface="Trebuchet MS" pitchFamily="34" charset="0"/>
                        </a:rPr>
                        <a:t>leto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u="none" strike="noStrike" dirty="0" smtClean="0">
                          <a:effectLst/>
                          <a:latin typeface="Trebuchet MS" pitchFamily="34" charset="0"/>
                        </a:rPr>
                        <a:t>število</a:t>
                      </a:r>
                    </a:p>
                    <a:p>
                      <a:pPr algn="ctr" fontAlgn="b"/>
                      <a:r>
                        <a:rPr lang="sl-SI" sz="1600" b="0" u="none" strike="noStrike" dirty="0" smtClean="0">
                          <a:effectLst/>
                          <a:latin typeface="Trebuchet MS" pitchFamily="34" charset="0"/>
                        </a:rPr>
                        <a:t>zaposlenih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u="none" strike="noStrike" dirty="0" smtClean="0">
                          <a:effectLst/>
                          <a:latin typeface="Trebuchet MS" pitchFamily="34" charset="0"/>
                        </a:rPr>
                        <a:t>prihodek </a:t>
                      </a:r>
                      <a:r>
                        <a:rPr lang="sl-SI" sz="1600" b="0" u="none" strike="noStrike" baseline="0" dirty="0" smtClean="0">
                          <a:effectLst/>
                          <a:latin typeface="Trebuchet MS" pitchFamily="34" charset="0"/>
                        </a:rPr>
                        <a:t> na</a:t>
                      </a:r>
                      <a:r>
                        <a:rPr lang="sl-SI" sz="1600" b="0" u="none" strike="noStrike" dirty="0" smtClean="0">
                          <a:effectLst/>
                          <a:latin typeface="Trebuchet MS" pitchFamily="34" charset="0"/>
                        </a:rPr>
                        <a:t> </a:t>
                      </a:r>
                      <a:r>
                        <a:rPr lang="sl-SI" sz="1600" b="0" u="none" strike="noStrike" dirty="0">
                          <a:effectLst/>
                          <a:latin typeface="Trebuchet MS" pitchFamily="34" charset="0"/>
                        </a:rPr>
                        <a:t>zaposlenega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u="none" strike="noStrike" dirty="0" smtClean="0">
                          <a:effectLst/>
                          <a:latin typeface="Trebuchet MS" pitchFamily="34" charset="0"/>
                        </a:rPr>
                        <a:t>stroški </a:t>
                      </a:r>
                    </a:p>
                    <a:p>
                      <a:pPr algn="ctr" fontAlgn="b"/>
                      <a:r>
                        <a:rPr lang="sl-SI" sz="1600" b="0" u="none" strike="noStrike" dirty="0" smtClean="0">
                          <a:effectLst/>
                          <a:latin typeface="Trebuchet MS" pitchFamily="34" charset="0"/>
                        </a:rPr>
                        <a:t>dela  na zaposlenega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u="none" strike="noStrike" dirty="0" smtClean="0">
                          <a:effectLst/>
                          <a:latin typeface="Trebuchet MS" pitchFamily="34" charset="0"/>
                        </a:rPr>
                        <a:t>dodana </a:t>
                      </a:r>
                      <a:r>
                        <a:rPr lang="sl-SI" sz="1600" b="0" u="none" strike="noStrike" dirty="0">
                          <a:effectLst/>
                          <a:latin typeface="Trebuchet MS" pitchFamily="34" charset="0"/>
                        </a:rPr>
                        <a:t>vrednost </a:t>
                      </a:r>
                      <a:r>
                        <a:rPr lang="sl-SI" sz="1600" b="0" u="none" strike="noStrike" dirty="0" smtClean="0">
                          <a:effectLst/>
                          <a:latin typeface="Trebuchet MS" pitchFamily="34" charset="0"/>
                        </a:rPr>
                        <a:t>na zaposlenega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u="none" strike="noStrike" dirty="0" smtClean="0">
                          <a:effectLst/>
                          <a:latin typeface="Trebuchet MS" pitchFamily="34" charset="0"/>
                        </a:rPr>
                        <a:t>prihodki </a:t>
                      </a:r>
                    </a:p>
                  </a:txBody>
                  <a:tcPr marL="9525" marR="9525" marT="9525" marB="0" anchor="ctr"/>
                </a:tc>
              </a:tr>
              <a:tr h="579120"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dirty="0">
                          <a:effectLst/>
                          <a:latin typeface="Trebuchet MS" pitchFamily="34" charset="0"/>
                        </a:rPr>
                        <a:t>2012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773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112.210 €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360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27.645 €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288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35.428 €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360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86,718.000 €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180000" marT="10800" marB="0" anchor="ctr"/>
                </a:tc>
              </a:tr>
              <a:tr h="579120"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dirty="0">
                          <a:effectLst/>
                          <a:latin typeface="Trebuchet MS" pitchFamily="34" charset="0"/>
                        </a:rPr>
                        <a:t>2011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815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119.573 €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360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28.499 €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288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38.185 €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360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97,424.000 €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180000" marT="10800" marB="0" anchor="ctr"/>
                </a:tc>
              </a:tr>
              <a:tr h="579120"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dirty="0">
                          <a:effectLst/>
                          <a:latin typeface="Trebuchet MS" pitchFamily="34" charset="0"/>
                        </a:rPr>
                        <a:t>2010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817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126.455 €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360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30.615 €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288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39.914 €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360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103,277.000 €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180000" marT="10800" marB="0" anchor="ctr"/>
                </a:tc>
              </a:tr>
              <a:tr h="579120"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dirty="0">
                          <a:effectLst/>
                          <a:latin typeface="Trebuchet MS" pitchFamily="34" charset="0"/>
                        </a:rPr>
                        <a:t>2009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838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132.930 €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360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28.075 €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288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42.756 €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360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>
                          <a:effectLst/>
                          <a:latin typeface="Trebuchet MS" pitchFamily="34" charset="0"/>
                        </a:rPr>
                        <a:t>   </a:t>
                      </a:r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111,333.000 €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180000" marT="10800" marB="0" anchor="ctr"/>
                </a:tc>
              </a:tr>
              <a:tr h="579120"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>
                          <a:effectLst/>
                          <a:latin typeface="Trebuchet MS" pitchFamily="34" charset="0"/>
                        </a:rPr>
                        <a:t>2008</a:t>
                      </a:r>
                      <a:endParaRPr lang="sl-SI" sz="1600" b="1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851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131.890 €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360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28.490 €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288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44.857 €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360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  112,281.000 €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144000" marT="10800" marB="0" anchor="ctr"/>
                </a:tc>
              </a:tr>
            </a:tbl>
          </a:graphicData>
        </a:graphic>
      </p:graphicFrame>
      <p:pic>
        <p:nvPicPr>
          <p:cNvPr id="1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163" y="2813915"/>
            <a:ext cx="9121652" cy="22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959202"/>
              </p:ext>
            </p:extLst>
          </p:nvPr>
        </p:nvGraphicFramePr>
        <p:xfrm>
          <a:off x="539552" y="1916832"/>
          <a:ext cx="8040800" cy="86409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127000" dir="2700000" algn="tl" rotWithShape="0">
                    <a:prstClr val="black">
                      <a:alpha val="40000"/>
                    </a:prstClr>
                  </a:outerShdw>
                </a:effectLst>
                <a:tableStyleId>{638B1855-1B75-4FBE-930C-398BA8C253C6}</a:tableStyleId>
              </a:tblPr>
              <a:tblGrid>
                <a:gridCol w="896000"/>
                <a:gridCol w="1224000"/>
                <a:gridCol w="1433600"/>
                <a:gridCol w="1433600"/>
                <a:gridCol w="1433600"/>
                <a:gridCol w="1620000"/>
              </a:tblGrid>
              <a:tr h="864096"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 smtClean="0">
                          <a:effectLst/>
                          <a:latin typeface="Trebuchet MS" pitchFamily="34" charset="0"/>
                        </a:rPr>
                        <a:t>leto</a:t>
                      </a:r>
                      <a:endParaRPr lang="sl-SI" sz="1600" b="1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 smtClean="0">
                          <a:effectLst/>
                          <a:latin typeface="Trebuchet MS" pitchFamily="34" charset="0"/>
                        </a:rPr>
                        <a:t>število</a:t>
                      </a:r>
                    </a:p>
                    <a:p>
                      <a:pPr algn="ctr" fontAlgn="b"/>
                      <a:r>
                        <a:rPr lang="sl-SI" sz="1600" b="1" u="none" strike="noStrike" dirty="0" smtClean="0">
                          <a:effectLst/>
                          <a:latin typeface="Trebuchet MS" pitchFamily="34" charset="0"/>
                        </a:rPr>
                        <a:t>zaposlenih</a:t>
                      </a:r>
                      <a:endParaRPr lang="sl-SI" sz="1600" b="1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 smtClean="0">
                          <a:effectLst/>
                          <a:latin typeface="Trebuchet MS" pitchFamily="34" charset="0"/>
                        </a:rPr>
                        <a:t>prihodek </a:t>
                      </a:r>
                      <a:r>
                        <a:rPr lang="sl-SI" sz="1600" b="1" u="none" strike="noStrike" baseline="0" dirty="0" smtClean="0">
                          <a:effectLst/>
                          <a:latin typeface="Trebuchet MS" pitchFamily="34" charset="0"/>
                        </a:rPr>
                        <a:t> na</a:t>
                      </a:r>
                      <a:r>
                        <a:rPr lang="sl-SI" sz="1600" b="1" u="none" strike="noStrike" dirty="0" smtClean="0">
                          <a:effectLst/>
                          <a:latin typeface="Trebuchet MS" pitchFamily="34" charset="0"/>
                        </a:rPr>
                        <a:t> </a:t>
                      </a:r>
                      <a:r>
                        <a:rPr lang="sl-SI" sz="1600" b="1" u="none" strike="noStrike" dirty="0">
                          <a:effectLst/>
                          <a:latin typeface="Trebuchet MS" pitchFamily="34" charset="0"/>
                        </a:rPr>
                        <a:t>zaposlenega</a:t>
                      </a:r>
                      <a:endParaRPr lang="sl-SI" sz="1600" b="1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 smtClean="0">
                          <a:effectLst/>
                          <a:latin typeface="Trebuchet MS" pitchFamily="34" charset="0"/>
                        </a:rPr>
                        <a:t>stroški </a:t>
                      </a:r>
                    </a:p>
                    <a:p>
                      <a:pPr algn="ctr" fontAlgn="b"/>
                      <a:r>
                        <a:rPr lang="sl-SI" sz="1600" b="1" u="none" strike="noStrike" dirty="0" smtClean="0">
                          <a:effectLst/>
                          <a:latin typeface="Trebuchet MS" pitchFamily="34" charset="0"/>
                        </a:rPr>
                        <a:t>dela  na zaposlenega</a:t>
                      </a:r>
                      <a:endParaRPr lang="sl-SI" sz="1600" b="1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 smtClean="0">
                          <a:effectLst/>
                          <a:latin typeface="Trebuchet MS" pitchFamily="34" charset="0"/>
                        </a:rPr>
                        <a:t>dodana </a:t>
                      </a:r>
                      <a:r>
                        <a:rPr lang="sl-SI" sz="1600" b="1" u="none" strike="noStrike" dirty="0">
                          <a:effectLst/>
                          <a:latin typeface="Trebuchet MS" pitchFamily="34" charset="0"/>
                        </a:rPr>
                        <a:t>vrednost </a:t>
                      </a:r>
                      <a:r>
                        <a:rPr lang="sl-SI" sz="1600" b="1" u="none" strike="noStrike" dirty="0" smtClean="0">
                          <a:effectLst/>
                          <a:latin typeface="Trebuchet MS" pitchFamily="34" charset="0"/>
                        </a:rPr>
                        <a:t>na zaposlenega</a:t>
                      </a:r>
                      <a:endParaRPr lang="sl-SI" sz="1600" b="1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 smtClean="0">
                          <a:effectLst/>
                          <a:latin typeface="Trebuchet MS" pitchFamily="34" charset="0"/>
                        </a:rPr>
                        <a:t>prihodki 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387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wipe dir="r"/>
      </p:transition>
    </mc:Choice>
    <mc:Fallback xmlns="">
      <p:transition spd="slow" advClick="0" advTm="0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>
          <a:xfrm>
            <a:off x="72008" y="332656"/>
            <a:ext cx="2051720" cy="7920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Pravokotnik 14"/>
          <p:cNvSpPr/>
          <p:nvPr/>
        </p:nvSpPr>
        <p:spPr>
          <a:xfrm>
            <a:off x="228155" y="685204"/>
            <a:ext cx="2520280" cy="65556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Pravokotnik 15"/>
          <p:cNvSpPr/>
          <p:nvPr/>
        </p:nvSpPr>
        <p:spPr>
          <a:xfrm>
            <a:off x="539552" y="471810"/>
            <a:ext cx="8064896" cy="724942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127900"/>
              </p:ext>
            </p:extLst>
          </p:nvPr>
        </p:nvGraphicFramePr>
        <p:xfrm>
          <a:off x="539552" y="1916832"/>
          <a:ext cx="8040800" cy="375969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127000" dir="2700000" algn="tl" rotWithShape="0">
                    <a:prstClr val="black">
                      <a:alpha val="40000"/>
                    </a:prstClr>
                  </a:outerShdw>
                </a:effectLst>
                <a:tableStyleId>{638B1855-1B75-4FBE-930C-398BA8C253C6}</a:tableStyleId>
              </a:tblPr>
              <a:tblGrid>
                <a:gridCol w="896000"/>
                <a:gridCol w="1224000"/>
                <a:gridCol w="1433600"/>
                <a:gridCol w="1433600"/>
                <a:gridCol w="1433600"/>
                <a:gridCol w="1620000"/>
              </a:tblGrid>
              <a:tr h="864096"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u="none" strike="noStrike" dirty="0" smtClean="0">
                          <a:effectLst/>
                          <a:latin typeface="Trebuchet MS" pitchFamily="34" charset="0"/>
                        </a:rPr>
                        <a:t>leto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u="none" strike="noStrike" dirty="0" smtClean="0">
                          <a:effectLst/>
                          <a:latin typeface="Trebuchet MS" pitchFamily="34" charset="0"/>
                        </a:rPr>
                        <a:t>število</a:t>
                      </a:r>
                    </a:p>
                    <a:p>
                      <a:pPr algn="ctr" fontAlgn="b"/>
                      <a:r>
                        <a:rPr lang="sl-SI" sz="1600" b="0" u="none" strike="noStrike" dirty="0" smtClean="0">
                          <a:effectLst/>
                          <a:latin typeface="Trebuchet MS" pitchFamily="34" charset="0"/>
                        </a:rPr>
                        <a:t>zaposlenih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u="none" strike="noStrike" dirty="0" smtClean="0">
                          <a:effectLst/>
                          <a:latin typeface="Trebuchet MS" pitchFamily="34" charset="0"/>
                        </a:rPr>
                        <a:t>prihodek </a:t>
                      </a:r>
                      <a:r>
                        <a:rPr lang="sl-SI" sz="1600" b="0" u="none" strike="noStrike" baseline="0" dirty="0" smtClean="0">
                          <a:effectLst/>
                          <a:latin typeface="Trebuchet MS" pitchFamily="34" charset="0"/>
                        </a:rPr>
                        <a:t> na</a:t>
                      </a:r>
                      <a:r>
                        <a:rPr lang="sl-SI" sz="1600" b="0" u="none" strike="noStrike" dirty="0" smtClean="0">
                          <a:effectLst/>
                          <a:latin typeface="Trebuchet MS" pitchFamily="34" charset="0"/>
                        </a:rPr>
                        <a:t> </a:t>
                      </a:r>
                      <a:r>
                        <a:rPr lang="sl-SI" sz="1600" b="0" u="none" strike="noStrike" dirty="0">
                          <a:effectLst/>
                          <a:latin typeface="Trebuchet MS" pitchFamily="34" charset="0"/>
                        </a:rPr>
                        <a:t>zaposlenega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u="none" strike="noStrike" dirty="0" smtClean="0">
                          <a:effectLst/>
                          <a:latin typeface="Trebuchet MS" pitchFamily="34" charset="0"/>
                        </a:rPr>
                        <a:t>stroški </a:t>
                      </a:r>
                    </a:p>
                    <a:p>
                      <a:pPr algn="ctr" fontAlgn="b"/>
                      <a:r>
                        <a:rPr lang="sl-SI" sz="1600" b="0" u="none" strike="noStrike" dirty="0" smtClean="0">
                          <a:effectLst/>
                          <a:latin typeface="Trebuchet MS" pitchFamily="34" charset="0"/>
                        </a:rPr>
                        <a:t>dela  na zaposlenega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u="none" strike="noStrike" dirty="0" smtClean="0">
                          <a:effectLst/>
                          <a:latin typeface="Trebuchet MS" pitchFamily="34" charset="0"/>
                        </a:rPr>
                        <a:t>dodana </a:t>
                      </a:r>
                      <a:r>
                        <a:rPr lang="sl-SI" sz="1600" b="0" u="none" strike="noStrike" dirty="0">
                          <a:effectLst/>
                          <a:latin typeface="Trebuchet MS" pitchFamily="34" charset="0"/>
                        </a:rPr>
                        <a:t>vrednost </a:t>
                      </a:r>
                      <a:r>
                        <a:rPr lang="sl-SI" sz="1600" b="0" u="none" strike="noStrike" dirty="0" smtClean="0">
                          <a:effectLst/>
                          <a:latin typeface="Trebuchet MS" pitchFamily="34" charset="0"/>
                        </a:rPr>
                        <a:t>na zaposlenega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u="none" strike="noStrike" dirty="0" smtClean="0">
                          <a:effectLst/>
                          <a:latin typeface="Trebuchet MS" pitchFamily="34" charset="0"/>
                        </a:rPr>
                        <a:t>prihodki </a:t>
                      </a:r>
                    </a:p>
                  </a:txBody>
                  <a:tcPr marL="9525" marR="9525" marT="9525" marB="0" anchor="ctr"/>
                </a:tc>
              </a:tr>
              <a:tr h="579120"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dirty="0">
                          <a:effectLst/>
                          <a:latin typeface="Trebuchet MS" pitchFamily="34" charset="0"/>
                        </a:rPr>
                        <a:t>2012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773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112.210 €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360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27.645 €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288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35.428 €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360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86,718.000 €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180000" marT="10800" marB="0" anchor="ctr"/>
                </a:tc>
              </a:tr>
              <a:tr h="579120"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dirty="0">
                          <a:effectLst/>
                          <a:latin typeface="Trebuchet MS" pitchFamily="34" charset="0"/>
                        </a:rPr>
                        <a:t>2011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815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119.573 €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360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28.499 €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288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38.185 €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360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97,424.000 €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180000" marT="10800" marB="0" anchor="ctr"/>
                </a:tc>
              </a:tr>
              <a:tr h="579120"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dirty="0">
                          <a:effectLst/>
                          <a:latin typeface="Trebuchet MS" pitchFamily="34" charset="0"/>
                        </a:rPr>
                        <a:t>2010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817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126.455 €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360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30.615 €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288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39.914 €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360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103,277.000 €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180000" marT="10800" marB="0" anchor="ctr"/>
                </a:tc>
              </a:tr>
              <a:tr h="579120"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>
                          <a:effectLst/>
                          <a:latin typeface="Trebuchet MS" pitchFamily="34" charset="0"/>
                        </a:rPr>
                        <a:t>2009</a:t>
                      </a:r>
                      <a:endParaRPr lang="sl-SI" sz="1600" b="1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838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132.930 €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360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28.075 €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288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42.756 €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360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>
                          <a:effectLst/>
                          <a:latin typeface="Trebuchet MS" pitchFamily="34" charset="0"/>
                        </a:rPr>
                        <a:t>   </a:t>
                      </a:r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111,333.000 €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144000" marT="10800" marB="0" anchor="ctr"/>
                </a:tc>
              </a:tr>
              <a:tr h="579120"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>
                          <a:effectLst/>
                          <a:latin typeface="Trebuchet MS" pitchFamily="34" charset="0"/>
                        </a:rPr>
                        <a:t>2008</a:t>
                      </a:r>
                      <a:endParaRPr lang="sl-SI" sz="1600" b="1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851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131.890 €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360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28.490 €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288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44.857 €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360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  112,281.000 €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144000" marT="10800" marB="0" anchor="ctr"/>
                </a:tc>
              </a:tr>
            </a:tbl>
          </a:graphicData>
        </a:graphic>
      </p:graphicFrame>
      <p:sp>
        <p:nvSpPr>
          <p:cNvPr id="12" name="Naslov 3"/>
          <p:cNvSpPr txBox="1">
            <a:spLocks/>
          </p:cNvSpPr>
          <p:nvPr/>
        </p:nvSpPr>
        <p:spPr>
          <a:xfrm>
            <a:off x="590872" y="269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l-SI" b="1" dirty="0" smtClean="0">
                <a:solidFill>
                  <a:schemeClr val="bg1"/>
                </a:solidFill>
                <a:latin typeface="Trebuchet MS" pitchFamily="34" charset="0"/>
              </a:rPr>
              <a:t>Glavni kazalniki</a:t>
            </a:r>
            <a:endParaRPr lang="sl-SI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3" name="Naslov 1"/>
          <p:cNvSpPr txBox="1">
            <a:spLocks/>
          </p:cNvSpPr>
          <p:nvPr/>
        </p:nvSpPr>
        <p:spPr>
          <a:xfrm>
            <a:off x="611559" y="980728"/>
            <a:ext cx="6696745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600"/>
              </a:spcBef>
            </a:pPr>
            <a:r>
              <a:rPr lang="sl-SI" sz="3000" dirty="0" smtClean="0">
                <a:ln w="1905"/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absolutne</a:t>
            </a:r>
            <a:r>
              <a:rPr lang="sl-SI" sz="3100" dirty="0" smtClean="0">
                <a:ln w="1905"/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 vrednosti</a:t>
            </a:r>
            <a:endParaRPr lang="sl-SI" sz="31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Trebuchet MS" pitchFamily="34" charset="0"/>
            </a:endParaRPr>
          </a:p>
        </p:txBody>
      </p:sp>
      <p:pic>
        <p:nvPicPr>
          <p:cNvPr id="17" name="Slika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564" y="5949280"/>
            <a:ext cx="1065876" cy="580600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164" y="2813914"/>
            <a:ext cx="9162518" cy="170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622298"/>
              </p:ext>
            </p:extLst>
          </p:nvPr>
        </p:nvGraphicFramePr>
        <p:xfrm>
          <a:off x="539552" y="1916832"/>
          <a:ext cx="8040800" cy="86409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127000" dir="2700000" algn="tl" rotWithShape="0">
                    <a:prstClr val="black">
                      <a:alpha val="40000"/>
                    </a:prstClr>
                  </a:outerShdw>
                </a:effectLst>
                <a:tableStyleId>{638B1855-1B75-4FBE-930C-398BA8C253C6}</a:tableStyleId>
              </a:tblPr>
              <a:tblGrid>
                <a:gridCol w="896000"/>
                <a:gridCol w="1224000"/>
                <a:gridCol w="1433600"/>
                <a:gridCol w="1433600"/>
                <a:gridCol w="1433600"/>
                <a:gridCol w="1620000"/>
              </a:tblGrid>
              <a:tr h="864096"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 smtClean="0">
                          <a:effectLst/>
                          <a:latin typeface="Trebuchet MS" pitchFamily="34" charset="0"/>
                        </a:rPr>
                        <a:t>leto</a:t>
                      </a:r>
                      <a:endParaRPr lang="sl-SI" sz="1600" b="1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 smtClean="0">
                          <a:effectLst/>
                          <a:latin typeface="Trebuchet MS" pitchFamily="34" charset="0"/>
                        </a:rPr>
                        <a:t>število</a:t>
                      </a:r>
                    </a:p>
                    <a:p>
                      <a:pPr algn="ctr" fontAlgn="b"/>
                      <a:r>
                        <a:rPr lang="sl-SI" sz="1600" b="1" u="none" strike="noStrike" dirty="0" smtClean="0">
                          <a:effectLst/>
                          <a:latin typeface="Trebuchet MS" pitchFamily="34" charset="0"/>
                        </a:rPr>
                        <a:t>zaposlenih</a:t>
                      </a:r>
                      <a:endParaRPr lang="sl-SI" sz="1600" b="1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 smtClean="0">
                          <a:effectLst/>
                          <a:latin typeface="Trebuchet MS" pitchFamily="34" charset="0"/>
                        </a:rPr>
                        <a:t>prihodek </a:t>
                      </a:r>
                      <a:r>
                        <a:rPr lang="sl-SI" sz="1600" b="1" u="none" strike="noStrike" baseline="0" dirty="0" smtClean="0">
                          <a:effectLst/>
                          <a:latin typeface="Trebuchet MS" pitchFamily="34" charset="0"/>
                        </a:rPr>
                        <a:t> na</a:t>
                      </a:r>
                      <a:r>
                        <a:rPr lang="sl-SI" sz="1600" b="1" u="none" strike="noStrike" dirty="0" smtClean="0">
                          <a:effectLst/>
                          <a:latin typeface="Trebuchet MS" pitchFamily="34" charset="0"/>
                        </a:rPr>
                        <a:t> </a:t>
                      </a:r>
                      <a:r>
                        <a:rPr lang="sl-SI" sz="1600" b="1" u="none" strike="noStrike" dirty="0">
                          <a:effectLst/>
                          <a:latin typeface="Trebuchet MS" pitchFamily="34" charset="0"/>
                        </a:rPr>
                        <a:t>zaposlenega</a:t>
                      </a:r>
                      <a:endParaRPr lang="sl-SI" sz="1600" b="1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 smtClean="0">
                          <a:effectLst/>
                          <a:latin typeface="Trebuchet MS" pitchFamily="34" charset="0"/>
                        </a:rPr>
                        <a:t>stroški </a:t>
                      </a:r>
                    </a:p>
                    <a:p>
                      <a:pPr algn="ctr" fontAlgn="b"/>
                      <a:r>
                        <a:rPr lang="sl-SI" sz="1600" b="1" u="none" strike="noStrike" dirty="0" smtClean="0">
                          <a:effectLst/>
                          <a:latin typeface="Trebuchet MS" pitchFamily="34" charset="0"/>
                        </a:rPr>
                        <a:t>dela  na zaposlenega</a:t>
                      </a:r>
                      <a:endParaRPr lang="sl-SI" sz="1600" b="1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 smtClean="0">
                          <a:effectLst/>
                          <a:latin typeface="Trebuchet MS" pitchFamily="34" charset="0"/>
                        </a:rPr>
                        <a:t>dodana </a:t>
                      </a:r>
                      <a:r>
                        <a:rPr lang="sl-SI" sz="1600" b="1" u="none" strike="noStrike" dirty="0">
                          <a:effectLst/>
                          <a:latin typeface="Trebuchet MS" pitchFamily="34" charset="0"/>
                        </a:rPr>
                        <a:t>vrednost </a:t>
                      </a:r>
                      <a:r>
                        <a:rPr lang="sl-SI" sz="1600" b="1" u="none" strike="noStrike" dirty="0" smtClean="0">
                          <a:effectLst/>
                          <a:latin typeface="Trebuchet MS" pitchFamily="34" charset="0"/>
                        </a:rPr>
                        <a:t>na zaposlenega</a:t>
                      </a:r>
                      <a:endParaRPr lang="sl-SI" sz="1600" b="1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 smtClean="0">
                          <a:effectLst/>
                          <a:latin typeface="Trebuchet MS" pitchFamily="34" charset="0"/>
                        </a:rPr>
                        <a:t>prihodki 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497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wipe dir="r"/>
      </p:transition>
    </mc:Choice>
    <mc:Fallback xmlns="">
      <p:transition spd="slow" advClick="0" advTm="0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>
          <a:xfrm>
            <a:off x="72008" y="332656"/>
            <a:ext cx="2051720" cy="7920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Pravokotnik 14"/>
          <p:cNvSpPr/>
          <p:nvPr/>
        </p:nvSpPr>
        <p:spPr>
          <a:xfrm>
            <a:off x="228155" y="685204"/>
            <a:ext cx="2520280" cy="65556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Pravokotnik 15"/>
          <p:cNvSpPr/>
          <p:nvPr/>
        </p:nvSpPr>
        <p:spPr>
          <a:xfrm>
            <a:off x="539552" y="471810"/>
            <a:ext cx="8064896" cy="724942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465972"/>
              </p:ext>
            </p:extLst>
          </p:nvPr>
        </p:nvGraphicFramePr>
        <p:xfrm>
          <a:off x="539552" y="1916832"/>
          <a:ext cx="8040800" cy="375969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127000" dir="2700000" algn="tl" rotWithShape="0">
                    <a:prstClr val="black">
                      <a:alpha val="40000"/>
                    </a:prstClr>
                  </a:outerShdw>
                </a:effectLst>
                <a:tableStyleId>{638B1855-1B75-4FBE-930C-398BA8C253C6}</a:tableStyleId>
              </a:tblPr>
              <a:tblGrid>
                <a:gridCol w="896000"/>
                <a:gridCol w="1224000"/>
                <a:gridCol w="1433600"/>
                <a:gridCol w="1433600"/>
                <a:gridCol w="1433600"/>
                <a:gridCol w="1620000"/>
              </a:tblGrid>
              <a:tr h="864096"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u="none" strike="noStrike" dirty="0" smtClean="0">
                          <a:effectLst/>
                          <a:latin typeface="Trebuchet MS" pitchFamily="34" charset="0"/>
                        </a:rPr>
                        <a:t>leto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u="none" strike="noStrike" dirty="0" smtClean="0">
                          <a:effectLst/>
                          <a:latin typeface="Trebuchet MS" pitchFamily="34" charset="0"/>
                        </a:rPr>
                        <a:t>število</a:t>
                      </a:r>
                    </a:p>
                    <a:p>
                      <a:pPr algn="ctr" fontAlgn="b"/>
                      <a:r>
                        <a:rPr lang="sl-SI" sz="1600" b="0" u="none" strike="noStrike" dirty="0" smtClean="0">
                          <a:effectLst/>
                          <a:latin typeface="Trebuchet MS" pitchFamily="34" charset="0"/>
                        </a:rPr>
                        <a:t>zaposlenih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u="none" strike="noStrike" dirty="0" smtClean="0">
                          <a:effectLst/>
                          <a:latin typeface="Trebuchet MS" pitchFamily="34" charset="0"/>
                        </a:rPr>
                        <a:t>prihodek </a:t>
                      </a:r>
                      <a:r>
                        <a:rPr lang="sl-SI" sz="1600" b="0" u="none" strike="noStrike" baseline="0" dirty="0" smtClean="0">
                          <a:effectLst/>
                          <a:latin typeface="Trebuchet MS" pitchFamily="34" charset="0"/>
                        </a:rPr>
                        <a:t> na</a:t>
                      </a:r>
                      <a:r>
                        <a:rPr lang="sl-SI" sz="1600" b="0" u="none" strike="noStrike" dirty="0" smtClean="0">
                          <a:effectLst/>
                          <a:latin typeface="Trebuchet MS" pitchFamily="34" charset="0"/>
                        </a:rPr>
                        <a:t> </a:t>
                      </a:r>
                      <a:r>
                        <a:rPr lang="sl-SI" sz="1600" b="0" u="none" strike="noStrike" dirty="0">
                          <a:effectLst/>
                          <a:latin typeface="Trebuchet MS" pitchFamily="34" charset="0"/>
                        </a:rPr>
                        <a:t>zaposlenega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u="none" strike="noStrike" dirty="0" smtClean="0">
                          <a:effectLst/>
                          <a:latin typeface="Trebuchet MS" pitchFamily="34" charset="0"/>
                        </a:rPr>
                        <a:t>stroški </a:t>
                      </a:r>
                    </a:p>
                    <a:p>
                      <a:pPr algn="ctr" fontAlgn="b"/>
                      <a:r>
                        <a:rPr lang="sl-SI" sz="1600" b="0" u="none" strike="noStrike" dirty="0" smtClean="0">
                          <a:effectLst/>
                          <a:latin typeface="Trebuchet MS" pitchFamily="34" charset="0"/>
                        </a:rPr>
                        <a:t>dela  na zaposlenega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u="none" strike="noStrike" dirty="0" smtClean="0">
                          <a:effectLst/>
                          <a:latin typeface="Trebuchet MS" pitchFamily="34" charset="0"/>
                        </a:rPr>
                        <a:t>dodana </a:t>
                      </a:r>
                      <a:r>
                        <a:rPr lang="sl-SI" sz="1600" b="0" u="none" strike="noStrike" dirty="0">
                          <a:effectLst/>
                          <a:latin typeface="Trebuchet MS" pitchFamily="34" charset="0"/>
                        </a:rPr>
                        <a:t>vrednost </a:t>
                      </a:r>
                      <a:r>
                        <a:rPr lang="sl-SI" sz="1600" b="0" u="none" strike="noStrike" dirty="0" smtClean="0">
                          <a:effectLst/>
                          <a:latin typeface="Trebuchet MS" pitchFamily="34" charset="0"/>
                        </a:rPr>
                        <a:t>na zaposlenega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u="none" strike="noStrike" dirty="0" smtClean="0">
                          <a:effectLst/>
                          <a:latin typeface="Trebuchet MS" pitchFamily="34" charset="0"/>
                        </a:rPr>
                        <a:t>prihodki </a:t>
                      </a:r>
                    </a:p>
                  </a:txBody>
                  <a:tcPr marL="9525" marR="9525" marT="9525" marB="0" anchor="ctr"/>
                </a:tc>
              </a:tr>
              <a:tr h="579120"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dirty="0">
                          <a:effectLst/>
                          <a:latin typeface="Trebuchet MS" pitchFamily="34" charset="0"/>
                        </a:rPr>
                        <a:t>2012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773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112.210 €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360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27.645 €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288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35.428 €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360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86,718.000 €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180000" marT="10800" marB="0" anchor="ctr"/>
                </a:tc>
              </a:tr>
              <a:tr h="579120"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dirty="0">
                          <a:effectLst/>
                          <a:latin typeface="Trebuchet MS" pitchFamily="34" charset="0"/>
                        </a:rPr>
                        <a:t>2011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815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119.573 €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360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28.499 €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288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38.185 €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360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97,424.000 €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180000" marT="10800" marB="0" anchor="ctr"/>
                </a:tc>
              </a:tr>
              <a:tr h="579120"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>
                          <a:effectLst/>
                          <a:latin typeface="Trebuchet MS" pitchFamily="34" charset="0"/>
                        </a:rPr>
                        <a:t>2010</a:t>
                      </a:r>
                      <a:endParaRPr lang="sl-SI" sz="1600" b="1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817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126.455 €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360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30.615 €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288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39.914 €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360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103,277.000 €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144000" marT="10800" marB="0" anchor="ctr"/>
                </a:tc>
              </a:tr>
              <a:tr h="579120"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>
                          <a:effectLst/>
                          <a:latin typeface="Trebuchet MS" pitchFamily="34" charset="0"/>
                        </a:rPr>
                        <a:t>2009</a:t>
                      </a:r>
                      <a:endParaRPr lang="sl-SI" sz="1600" b="1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838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132.930 €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360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28.075 €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288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42.756 €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360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>
                          <a:effectLst/>
                          <a:latin typeface="Trebuchet MS" pitchFamily="34" charset="0"/>
                        </a:rPr>
                        <a:t>   </a:t>
                      </a:r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111,333.000 €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144000" marT="10800" marB="0" anchor="ctr"/>
                </a:tc>
              </a:tr>
              <a:tr h="579120"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>
                          <a:effectLst/>
                          <a:latin typeface="Trebuchet MS" pitchFamily="34" charset="0"/>
                        </a:rPr>
                        <a:t>2008</a:t>
                      </a:r>
                      <a:endParaRPr lang="sl-SI" sz="1600" b="1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851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131.890 €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360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28.490 €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288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44.857 €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360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  112,281.000 €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144000" marT="10800" marB="0" anchor="ctr"/>
                </a:tc>
              </a:tr>
            </a:tbl>
          </a:graphicData>
        </a:graphic>
      </p:graphicFrame>
      <p:sp>
        <p:nvSpPr>
          <p:cNvPr id="12" name="Naslov 3"/>
          <p:cNvSpPr txBox="1">
            <a:spLocks/>
          </p:cNvSpPr>
          <p:nvPr/>
        </p:nvSpPr>
        <p:spPr>
          <a:xfrm>
            <a:off x="590872" y="269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l-SI" b="1" dirty="0" smtClean="0">
                <a:solidFill>
                  <a:schemeClr val="bg1"/>
                </a:solidFill>
                <a:latin typeface="Trebuchet MS" pitchFamily="34" charset="0"/>
              </a:rPr>
              <a:t>Glavni kazalniki</a:t>
            </a:r>
            <a:endParaRPr lang="sl-SI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3" name="Naslov 1"/>
          <p:cNvSpPr txBox="1">
            <a:spLocks/>
          </p:cNvSpPr>
          <p:nvPr/>
        </p:nvSpPr>
        <p:spPr>
          <a:xfrm>
            <a:off x="611559" y="980728"/>
            <a:ext cx="6696745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600"/>
              </a:spcBef>
            </a:pPr>
            <a:r>
              <a:rPr lang="sl-SI" sz="3000" dirty="0" smtClean="0">
                <a:ln w="1905"/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absolutne</a:t>
            </a:r>
            <a:r>
              <a:rPr lang="sl-SI" sz="3100" dirty="0" smtClean="0">
                <a:ln w="1905"/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 vrednosti</a:t>
            </a:r>
            <a:endParaRPr lang="sl-SI" sz="31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Trebuchet MS" pitchFamily="34" charset="0"/>
            </a:endParaRPr>
          </a:p>
        </p:txBody>
      </p:sp>
      <p:pic>
        <p:nvPicPr>
          <p:cNvPr id="17" name="Slika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564" y="5949280"/>
            <a:ext cx="1065876" cy="580600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165" y="2813914"/>
            <a:ext cx="9372583" cy="11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507729"/>
              </p:ext>
            </p:extLst>
          </p:nvPr>
        </p:nvGraphicFramePr>
        <p:xfrm>
          <a:off x="539552" y="1916832"/>
          <a:ext cx="8040800" cy="86409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127000" dir="2700000" algn="tl" rotWithShape="0">
                    <a:prstClr val="black">
                      <a:alpha val="40000"/>
                    </a:prstClr>
                  </a:outerShdw>
                </a:effectLst>
                <a:tableStyleId>{638B1855-1B75-4FBE-930C-398BA8C253C6}</a:tableStyleId>
              </a:tblPr>
              <a:tblGrid>
                <a:gridCol w="896000"/>
                <a:gridCol w="1224000"/>
                <a:gridCol w="1433600"/>
                <a:gridCol w="1433600"/>
                <a:gridCol w="1433600"/>
                <a:gridCol w="1620000"/>
              </a:tblGrid>
              <a:tr h="864096"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 smtClean="0">
                          <a:effectLst/>
                          <a:latin typeface="Trebuchet MS" pitchFamily="34" charset="0"/>
                        </a:rPr>
                        <a:t>leto</a:t>
                      </a:r>
                      <a:endParaRPr lang="sl-SI" sz="1600" b="1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 smtClean="0">
                          <a:effectLst/>
                          <a:latin typeface="Trebuchet MS" pitchFamily="34" charset="0"/>
                        </a:rPr>
                        <a:t>število</a:t>
                      </a:r>
                    </a:p>
                    <a:p>
                      <a:pPr algn="ctr" fontAlgn="b"/>
                      <a:r>
                        <a:rPr lang="sl-SI" sz="1600" b="1" u="none" strike="noStrike" dirty="0" smtClean="0">
                          <a:effectLst/>
                          <a:latin typeface="Trebuchet MS" pitchFamily="34" charset="0"/>
                        </a:rPr>
                        <a:t>zaposlenih</a:t>
                      </a:r>
                      <a:endParaRPr lang="sl-SI" sz="1600" b="1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 smtClean="0">
                          <a:effectLst/>
                          <a:latin typeface="Trebuchet MS" pitchFamily="34" charset="0"/>
                        </a:rPr>
                        <a:t>prihodek </a:t>
                      </a:r>
                      <a:r>
                        <a:rPr lang="sl-SI" sz="1600" b="1" u="none" strike="noStrike" baseline="0" dirty="0" smtClean="0">
                          <a:effectLst/>
                          <a:latin typeface="Trebuchet MS" pitchFamily="34" charset="0"/>
                        </a:rPr>
                        <a:t> na</a:t>
                      </a:r>
                      <a:r>
                        <a:rPr lang="sl-SI" sz="1600" b="1" u="none" strike="noStrike" dirty="0" smtClean="0">
                          <a:effectLst/>
                          <a:latin typeface="Trebuchet MS" pitchFamily="34" charset="0"/>
                        </a:rPr>
                        <a:t> </a:t>
                      </a:r>
                      <a:r>
                        <a:rPr lang="sl-SI" sz="1600" b="1" u="none" strike="noStrike" dirty="0">
                          <a:effectLst/>
                          <a:latin typeface="Trebuchet MS" pitchFamily="34" charset="0"/>
                        </a:rPr>
                        <a:t>zaposlenega</a:t>
                      </a:r>
                      <a:endParaRPr lang="sl-SI" sz="1600" b="1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 smtClean="0">
                          <a:effectLst/>
                          <a:latin typeface="Trebuchet MS" pitchFamily="34" charset="0"/>
                        </a:rPr>
                        <a:t>stroški </a:t>
                      </a:r>
                    </a:p>
                    <a:p>
                      <a:pPr algn="ctr" fontAlgn="b"/>
                      <a:r>
                        <a:rPr lang="sl-SI" sz="1600" b="1" u="none" strike="noStrike" dirty="0" smtClean="0">
                          <a:effectLst/>
                          <a:latin typeface="Trebuchet MS" pitchFamily="34" charset="0"/>
                        </a:rPr>
                        <a:t>dela  na zaposlenega</a:t>
                      </a:r>
                      <a:endParaRPr lang="sl-SI" sz="1600" b="1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 smtClean="0">
                          <a:effectLst/>
                          <a:latin typeface="Trebuchet MS" pitchFamily="34" charset="0"/>
                        </a:rPr>
                        <a:t>dodana </a:t>
                      </a:r>
                      <a:r>
                        <a:rPr lang="sl-SI" sz="1600" b="1" u="none" strike="noStrike" dirty="0">
                          <a:effectLst/>
                          <a:latin typeface="Trebuchet MS" pitchFamily="34" charset="0"/>
                        </a:rPr>
                        <a:t>vrednost </a:t>
                      </a:r>
                      <a:r>
                        <a:rPr lang="sl-SI" sz="1600" b="1" u="none" strike="noStrike" dirty="0" smtClean="0">
                          <a:effectLst/>
                          <a:latin typeface="Trebuchet MS" pitchFamily="34" charset="0"/>
                        </a:rPr>
                        <a:t>na zaposlenega</a:t>
                      </a:r>
                      <a:endParaRPr lang="sl-SI" sz="1600" b="1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 smtClean="0">
                          <a:effectLst/>
                          <a:latin typeface="Trebuchet MS" pitchFamily="34" charset="0"/>
                        </a:rPr>
                        <a:t>prihodki 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497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wipe dir="r"/>
      </p:transition>
    </mc:Choice>
    <mc:Fallback xmlns="">
      <p:transition spd="slow" advClick="0" advTm="0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>
          <a:xfrm>
            <a:off x="72008" y="332656"/>
            <a:ext cx="2051720" cy="7920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Pravokotnik 14"/>
          <p:cNvSpPr/>
          <p:nvPr/>
        </p:nvSpPr>
        <p:spPr>
          <a:xfrm>
            <a:off x="228155" y="685204"/>
            <a:ext cx="2520280" cy="65556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Pravokotnik 15"/>
          <p:cNvSpPr/>
          <p:nvPr/>
        </p:nvSpPr>
        <p:spPr>
          <a:xfrm>
            <a:off x="539552" y="471810"/>
            <a:ext cx="8064896" cy="724942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266667"/>
              </p:ext>
            </p:extLst>
          </p:nvPr>
        </p:nvGraphicFramePr>
        <p:xfrm>
          <a:off x="539552" y="1916832"/>
          <a:ext cx="8040800" cy="375969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127000" dir="2700000" algn="tl" rotWithShape="0">
                    <a:prstClr val="black">
                      <a:alpha val="40000"/>
                    </a:prstClr>
                  </a:outerShdw>
                </a:effectLst>
                <a:tableStyleId>{638B1855-1B75-4FBE-930C-398BA8C253C6}</a:tableStyleId>
              </a:tblPr>
              <a:tblGrid>
                <a:gridCol w="896000"/>
                <a:gridCol w="1224000"/>
                <a:gridCol w="1433600"/>
                <a:gridCol w="1433600"/>
                <a:gridCol w="1433600"/>
                <a:gridCol w="1620000"/>
              </a:tblGrid>
              <a:tr h="864096"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u="none" strike="noStrike" dirty="0" smtClean="0">
                          <a:effectLst/>
                          <a:latin typeface="Trebuchet MS" pitchFamily="34" charset="0"/>
                        </a:rPr>
                        <a:t>leto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u="none" strike="noStrike" dirty="0" smtClean="0">
                          <a:effectLst/>
                          <a:latin typeface="Trebuchet MS" pitchFamily="34" charset="0"/>
                        </a:rPr>
                        <a:t>število</a:t>
                      </a:r>
                    </a:p>
                    <a:p>
                      <a:pPr algn="ctr" fontAlgn="b"/>
                      <a:r>
                        <a:rPr lang="sl-SI" sz="1600" b="0" u="none" strike="noStrike" dirty="0" smtClean="0">
                          <a:effectLst/>
                          <a:latin typeface="Trebuchet MS" pitchFamily="34" charset="0"/>
                        </a:rPr>
                        <a:t>zaposlenih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u="none" strike="noStrike" dirty="0" smtClean="0">
                          <a:effectLst/>
                          <a:latin typeface="Trebuchet MS" pitchFamily="34" charset="0"/>
                        </a:rPr>
                        <a:t>prihodek </a:t>
                      </a:r>
                      <a:r>
                        <a:rPr lang="sl-SI" sz="1600" b="0" u="none" strike="noStrike" baseline="0" dirty="0" smtClean="0">
                          <a:effectLst/>
                          <a:latin typeface="Trebuchet MS" pitchFamily="34" charset="0"/>
                        </a:rPr>
                        <a:t> na</a:t>
                      </a:r>
                      <a:r>
                        <a:rPr lang="sl-SI" sz="1600" b="0" u="none" strike="noStrike" dirty="0" smtClean="0">
                          <a:effectLst/>
                          <a:latin typeface="Trebuchet MS" pitchFamily="34" charset="0"/>
                        </a:rPr>
                        <a:t> </a:t>
                      </a:r>
                      <a:r>
                        <a:rPr lang="sl-SI" sz="1600" b="0" u="none" strike="noStrike" dirty="0">
                          <a:effectLst/>
                          <a:latin typeface="Trebuchet MS" pitchFamily="34" charset="0"/>
                        </a:rPr>
                        <a:t>zaposlenega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u="none" strike="noStrike" dirty="0" smtClean="0">
                          <a:effectLst/>
                          <a:latin typeface="Trebuchet MS" pitchFamily="34" charset="0"/>
                        </a:rPr>
                        <a:t>stroški </a:t>
                      </a:r>
                    </a:p>
                    <a:p>
                      <a:pPr algn="ctr" fontAlgn="b"/>
                      <a:r>
                        <a:rPr lang="sl-SI" sz="1600" b="0" u="none" strike="noStrike" dirty="0" smtClean="0">
                          <a:effectLst/>
                          <a:latin typeface="Trebuchet MS" pitchFamily="34" charset="0"/>
                        </a:rPr>
                        <a:t>dela  na zaposlenega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u="none" strike="noStrike" dirty="0" smtClean="0">
                          <a:effectLst/>
                          <a:latin typeface="Trebuchet MS" pitchFamily="34" charset="0"/>
                        </a:rPr>
                        <a:t>dodana </a:t>
                      </a:r>
                      <a:r>
                        <a:rPr lang="sl-SI" sz="1600" b="0" u="none" strike="noStrike" dirty="0">
                          <a:effectLst/>
                          <a:latin typeface="Trebuchet MS" pitchFamily="34" charset="0"/>
                        </a:rPr>
                        <a:t>vrednost </a:t>
                      </a:r>
                      <a:r>
                        <a:rPr lang="sl-SI" sz="1600" b="0" u="none" strike="noStrike" dirty="0" smtClean="0">
                          <a:effectLst/>
                          <a:latin typeface="Trebuchet MS" pitchFamily="34" charset="0"/>
                        </a:rPr>
                        <a:t>na zaposlenega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u="none" strike="noStrike" dirty="0" smtClean="0">
                          <a:effectLst/>
                          <a:latin typeface="Trebuchet MS" pitchFamily="34" charset="0"/>
                        </a:rPr>
                        <a:t>prihodki </a:t>
                      </a:r>
                    </a:p>
                  </a:txBody>
                  <a:tcPr marL="9525" marR="9525" marT="9525" marB="0" anchor="ctr"/>
                </a:tc>
              </a:tr>
              <a:tr h="579120"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dirty="0">
                          <a:effectLst/>
                          <a:latin typeface="Trebuchet MS" pitchFamily="34" charset="0"/>
                        </a:rPr>
                        <a:t>2012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773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112.210 €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360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27.645 €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288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35.428 €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360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86,718.000 €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180000" marT="10800" marB="0" anchor="ctr"/>
                </a:tc>
              </a:tr>
              <a:tr h="579120"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>
                          <a:effectLst/>
                          <a:latin typeface="Trebuchet MS" pitchFamily="34" charset="0"/>
                        </a:rPr>
                        <a:t>2011</a:t>
                      </a:r>
                      <a:endParaRPr lang="sl-SI" sz="1600" b="1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815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119.573 €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360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28.499 €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288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38.185 €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360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97,424.000 €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144000" marT="10800" marB="0" anchor="ctr"/>
                </a:tc>
              </a:tr>
              <a:tr h="579120"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>
                          <a:effectLst/>
                          <a:latin typeface="Trebuchet MS" pitchFamily="34" charset="0"/>
                        </a:rPr>
                        <a:t>2010</a:t>
                      </a:r>
                      <a:endParaRPr lang="sl-SI" sz="1600" b="1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817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126.455 €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360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30.615 €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288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39.914 €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360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103,277.000 €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144000" marT="10800" marB="0" anchor="ctr"/>
                </a:tc>
              </a:tr>
              <a:tr h="579120"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>
                          <a:effectLst/>
                          <a:latin typeface="Trebuchet MS" pitchFamily="34" charset="0"/>
                        </a:rPr>
                        <a:t>2009</a:t>
                      </a:r>
                      <a:endParaRPr lang="sl-SI" sz="1600" b="1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838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132.930 €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360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28.075 €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288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42.756 €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360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>
                          <a:effectLst/>
                          <a:latin typeface="Trebuchet MS" pitchFamily="34" charset="0"/>
                        </a:rPr>
                        <a:t>   </a:t>
                      </a:r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111,333.000 €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144000" marT="10800" marB="0" anchor="ctr"/>
                </a:tc>
              </a:tr>
              <a:tr h="579120"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>
                          <a:effectLst/>
                          <a:latin typeface="Trebuchet MS" pitchFamily="34" charset="0"/>
                        </a:rPr>
                        <a:t>2008</a:t>
                      </a:r>
                      <a:endParaRPr lang="sl-SI" sz="1600" b="1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851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131.890 €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360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28.490 €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288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44.857 €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360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  112,281.000 €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144000" marT="10800" marB="0" anchor="ctr"/>
                </a:tc>
              </a:tr>
            </a:tbl>
          </a:graphicData>
        </a:graphic>
      </p:graphicFrame>
      <p:sp>
        <p:nvSpPr>
          <p:cNvPr id="12" name="Naslov 3"/>
          <p:cNvSpPr txBox="1">
            <a:spLocks/>
          </p:cNvSpPr>
          <p:nvPr/>
        </p:nvSpPr>
        <p:spPr>
          <a:xfrm>
            <a:off x="590872" y="269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l-SI" b="1" dirty="0" smtClean="0">
                <a:solidFill>
                  <a:schemeClr val="bg1"/>
                </a:solidFill>
                <a:latin typeface="Trebuchet MS" pitchFamily="34" charset="0"/>
              </a:rPr>
              <a:t>Glavni kazalniki</a:t>
            </a:r>
            <a:endParaRPr lang="sl-SI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3" name="Naslov 1"/>
          <p:cNvSpPr txBox="1">
            <a:spLocks/>
          </p:cNvSpPr>
          <p:nvPr/>
        </p:nvSpPr>
        <p:spPr>
          <a:xfrm>
            <a:off x="611559" y="980728"/>
            <a:ext cx="6696745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600"/>
              </a:spcBef>
            </a:pPr>
            <a:r>
              <a:rPr lang="sl-SI" sz="3000" dirty="0" smtClean="0">
                <a:ln w="1905"/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absolutne</a:t>
            </a:r>
            <a:r>
              <a:rPr lang="sl-SI" sz="3100" dirty="0" smtClean="0">
                <a:ln w="1905"/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 vrednosti</a:t>
            </a:r>
            <a:endParaRPr lang="sl-SI" sz="31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Trebuchet MS" pitchFamily="34" charset="0"/>
            </a:endParaRPr>
          </a:p>
        </p:txBody>
      </p:sp>
      <p:pic>
        <p:nvPicPr>
          <p:cNvPr id="17" name="Slika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564" y="5949280"/>
            <a:ext cx="1065876" cy="580600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165" y="2813914"/>
            <a:ext cx="9193662" cy="5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274906"/>
              </p:ext>
            </p:extLst>
          </p:nvPr>
        </p:nvGraphicFramePr>
        <p:xfrm>
          <a:off x="539552" y="1916832"/>
          <a:ext cx="8040800" cy="86409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127000" dir="2700000" algn="tl" rotWithShape="0">
                    <a:prstClr val="black">
                      <a:alpha val="40000"/>
                    </a:prstClr>
                  </a:outerShdw>
                </a:effectLst>
                <a:tableStyleId>{638B1855-1B75-4FBE-930C-398BA8C253C6}</a:tableStyleId>
              </a:tblPr>
              <a:tblGrid>
                <a:gridCol w="896000"/>
                <a:gridCol w="1224000"/>
                <a:gridCol w="1433600"/>
                <a:gridCol w="1433600"/>
                <a:gridCol w="1433600"/>
                <a:gridCol w="1620000"/>
              </a:tblGrid>
              <a:tr h="864096"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 smtClean="0">
                          <a:effectLst/>
                          <a:latin typeface="Trebuchet MS" pitchFamily="34" charset="0"/>
                        </a:rPr>
                        <a:t>leto</a:t>
                      </a:r>
                      <a:endParaRPr lang="sl-SI" sz="1600" b="1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 smtClean="0">
                          <a:effectLst/>
                          <a:latin typeface="Trebuchet MS" pitchFamily="34" charset="0"/>
                        </a:rPr>
                        <a:t>število</a:t>
                      </a:r>
                    </a:p>
                    <a:p>
                      <a:pPr algn="ctr" fontAlgn="b"/>
                      <a:r>
                        <a:rPr lang="sl-SI" sz="1600" b="1" u="none" strike="noStrike" dirty="0" smtClean="0">
                          <a:effectLst/>
                          <a:latin typeface="Trebuchet MS" pitchFamily="34" charset="0"/>
                        </a:rPr>
                        <a:t>zaposlenih</a:t>
                      </a:r>
                      <a:endParaRPr lang="sl-SI" sz="1600" b="1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 smtClean="0">
                          <a:effectLst/>
                          <a:latin typeface="Trebuchet MS" pitchFamily="34" charset="0"/>
                        </a:rPr>
                        <a:t>prihodek </a:t>
                      </a:r>
                      <a:r>
                        <a:rPr lang="sl-SI" sz="1600" b="1" u="none" strike="noStrike" baseline="0" dirty="0" smtClean="0">
                          <a:effectLst/>
                          <a:latin typeface="Trebuchet MS" pitchFamily="34" charset="0"/>
                        </a:rPr>
                        <a:t> na</a:t>
                      </a:r>
                      <a:r>
                        <a:rPr lang="sl-SI" sz="1600" b="1" u="none" strike="noStrike" dirty="0" smtClean="0">
                          <a:effectLst/>
                          <a:latin typeface="Trebuchet MS" pitchFamily="34" charset="0"/>
                        </a:rPr>
                        <a:t> </a:t>
                      </a:r>
                      <a:r>
                        <a:rPr lang="sl-SI" sz="1600" b="1" u="none" strike="noStrike" dirty="0">
                          <a:effectLst/>
                          <a:latin typeface="Trebuchet MS" pitchFamily="34" charset="0"/>
                        </a:rPr>
                        <a:t>zaposlenega</a:t>
                      </a:r>
                      <a:endParaRPr lang="sl-SI" sz="1600" b="1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 smtClean="0">
                          <a:effectLst/>
                          <a:latin typeface="Trebuchet MS" pitchFamily="34" charset="0"/>
                        </a:rPr>
                        <a:t>stroški </a:t>
                      </a:r>
                    </a:p>
                    <a:p>
                      <a:pPr algn="ctr" fontAlgn="b"/>
                      <a:r>
                        <a:rPr lang="sl-SI" sz="1600" b="1" u="none" strike="noStrike" dirty="0" smtClean="0">
                          <a:effectLst/>
                          <a:latin typeface="Trebuchet MS" pitchFamily="34" charset="0"/>
                        </a:rPr>
                        <a:t>dela  na zaposlenega</a:t>
                      </a:r>
                      <a:endParaRPr lang="sl-SI" sz="1600" b="1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 smtClean="0">
                          <a:effectLst/>
                          <a:latin typeface="Trebuchet MS" pitchFamily="34" charset="0"/>
                        </a:rPr>
                        <a:t>dodana </a:t>
                      </a:r>
                      <a:r>
                        <a:rPr lang="sl-SI" sz="1600" b="1" u="none" strike="noStrike" dirty="0">
                          <a:effectLst/>
                          <a:latin typeface="Trebuchet MS" pitchFamily="34" charset="0"/>
                        </a:rPr>
                        <a:t>vrednost </a:t>
                      </a:r>
                      <a:r>
                        <a:rPr lang="sl-SI" sz="1600" b="1" u="none" strike="noStrike" dirty="0" smtClean="0">
                          <a:effectLst/>
                          <a:latin typeface="Trebuchet MS" pitchFamily="34" charset="0"/>
                        </a:rPr>
                        <a:t>na zaposlenega</a:t>
                      </a:r>
                      <a:endParaRPr lang="sl-SI" sz="1600" b="1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 smtClean="0">
                          <a:effectLst/>
                          <a:latin typeface="Trebuchet MS" pitchFamily="34" charset="0"/>
                        </a:rPr>
                        <a:t>prihodki 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497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wipe dir="r"/>
      </p:transition>
    </mc:Choice>
    <mc:Fallback xmlns="">
      <p:transition spd="slow" advClick="0" advTm="0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>
          <a:xfrm>
            <a:off x="72008" y="332656"/>
            <a:ext cx="2051720" cy="7920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Pravokotnik 14"/>
          <p:cNvSpPr/>
          <p:nvPr/>
        </p:nvSpPr>
        <p:spPr>
          <a:xfrm>
            <a:off x="228155" y="685204"/>
            <a:ext cx="2520280" cy="65556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Pravokotnik 15"/>
          <p:cNvSpPr/>
          <p:nvPr/>
        </p:nvSpPr>
        <p:spPr>
          <a:xfrm>
            <a:off x="539552" y="471810"/>
            <a:ext cx="8064896" cy="724942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016742"/>
              </p:ext>
            </p:extLst>
          </p:nvPr>
        </p:nvGraphicFramePr>
        <p:xfrm>
          <a:off x="539552" y="1916832"/>
          <a:ext cx="8040800" cy="375969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127000" dir="2700000" algn="tl" rotWithShape="0">
                    <a:prstClr val="black">
                      <a:alpha val="40000"/>
                    </a:prstClr>
                  </a:outerShdw>
                </a:effectLst>
                <a:tableStyleId>{638B1855-1B75-4FBE-930C-398BA8C253C6}</a:tableStyleId>
              </a:tblPr>
              <a:tblGrid>
                <a:gridCol w="896000"/>
                <a:gridCol w="1224000"/>
                <a:gridCol w="1433600"/>
                <a:gridCol w="1433600"/>
                <a:gridCol w="1433600"/>
                <a:gridCol w="1620000"/>
              </a:tblGrid>
              <a:tr h="864096"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 smtClean="0">
                          <a:effectLst/>
                          <a:latin typeface="Trebuchet MS" pitchFamily="34" charset="0"/>
                        </a:rPr>
                        <a:t>leto</a:t>
                      </a:r>
                      <a:endParaRPr lang="sl-SI" sz="1600" b="1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 smtClean="0">
                          <a:effectLst/>
                          <a:latin typeface="Trebuchet MS" pitchFamily="34" charset="0"/>
                        </a:rPr>
                        <a:t>število</a:t>
                      </a:r>
                    </a:p>
                    <a:p>
                      <a:pPr algn="ctr" fontAlgn="b"/>
                      <a:r>
                        <a:rPr lang="sl-SI" sz="1600" b="1" u="none" strike="noStrike" dirty="0" smtClean="0">
                          <a:effectLst/>
                          <a:latin typeface="Trebuchet MS" pitchFamily="34" charset="0"/>
                        </a:rPr>
                        <a:t>zaposlenih</a:t>
                      </a:r>
                      <a:endParaRPr lang="sl-SI" sz="1600" b="1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 smtClean="0">
                          <a:effectLst/>
                          <a:latin typeface="Trebuchet MS" pitchFamily="34" charset="0"/>
                        </a:rPr>
                        <a:t>prihodek </a:t>
                      </a:r>
                      <a:r>
                        <a:rPr lang="sl-SI" sz="1600" b="1" u="none" strike="noStrike" baseline="0" dirty="0" smtClean="0">
                          <a:effectLst/>
                          <a:latin typeface="Trebuchet MS" pitchFamily="34" charset="0"/>
                        </a:rPr>
                        <a:t> na</a:t>
                      </a:r>
                      <a:r>
                        <a:rPr lang="sl-SI" sz="1600" b="1" u="none" strike="noStrike" dirty="0" smtClean="0">
                          <a:effectLst/>
                          <a:latin typeface="Trebuchet MS" pitchFamily="34" charset="0"/>
                        </a:rPr>
                        <a:t> </a:t>
                      </a:r>
                      <a:r>
                        <a:rPr lang="sl-SI" sz="1600" b="1" u="none" strike="noStrike" dirty="0">
                          <a:effectLst/>
                          <a:latin typeface="Trebuchet MS" pitchFamily="34" charset="0"/>
                        </a:rPr>
                        <a:t>zaposlenega</a:t>
                      </a:r>
                      <a:endParaRPr lang="sl-SI" sz="1600" b="1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 smtClean="0">
                          <a:effectLst/>
                          <a:latin typeface="Trebuchet MS" pitchFamily="34" charset="0"/>
                        </a:rPr>
                        <a:t>stroški </a:t>
                      </a:r>
                    </a:p>
                    <a:p>
                      <a:pPr algn="ctr" fontAlgn="b"/>
                      <a:r>
                        <a:rPr lang="sl-SI" sz="1600" b="1" u="none" strike="noStrike" dirty="0" smtClean="0">
                          <a:effectLst/>
                          <a:latin typeface="Trebuchet MS" pitchFamily="34" charset="0"/>
                        </a:rPr>
                        <a:t>dela  na zaposlenega</a:t>
                      </a:r>
                      <a:endParaRPr lang="sl-SI" sz="1600" b="1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 smtClean="0">
                          <a:effectLst/>
                          <a:latin typeface="Trebuchet MS" pitchFamily="34" charset="0"/>
                        </a:rPr>
                        <a:t>dodana </a:t>
                      </a:r>
                      <a:r>
                        <a:rPr lang="sl-SI" sz="1600" b="1" u="none" strike="noStrike" dirty="0">
                          <a:effectLst/>
                          <a:latin typeface="Trebuchet MS" pitchFamily="34" charset="0"/>
                        </a:rPr>
                        <a:t>vrednost </a:t>
                      </a:r>
                      <a:r>
                        <a:rPr lang="sl-SI" sz="1600" b="1" u="none" strike="noStrike" dirty="0" smtClean="0">
                          <a:effectLst/>
                          <a:latin typeface="Trebuchet MS" pitchFamily="34" charset="0"/>
                        </a:rPr>
                        <a:t>na zaposlenega</a:t>
                      </a:r>
                      <a:endParaRPr lang="sl-SI" sz="1600" b="1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 smtClean="0">
                          <a:effectLst/>
                          <a:latin typeface="Trebuchet MS" pitchFamily="34" charset="0"/>
                        </a:rPr>
                        <a:t>prihodki </a:t>
                      </a:r>
                    </a:p>
                  </a:txBody>
                  <a:tcPr marL="9525" marR="9525" marT="9525" marB="0" anchor="ctr"/>
                </a:tc>
              </a:tr>
              <a:tr h="579120"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>
                          <a:effectLst/>
                          <a:latin typeface="Trebuchet MS" pitchFamily="34" charset="0"/>
                        </a:rPr>
                        <a:t>2012</a:t>
                      </a:r>
                      <a:endParaRPr lang="sl-SI" sz="1600" b="1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773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112.210 €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360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27.645 €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288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35.428 €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360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86,718.000 €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144000" marT="10800" marB="0" anchor="ctr"/>
                </a:tc>
              </a:tr>
              <a:tr h="579120"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>
                          <a:effectLst/>
                          <a:latin typeface="Trebuchet MS" pitchFamily="34" charset="0"/>
                        </a:rPr>
                        <a:t>2011</a:t>
                      </a:r>
                      <a:endParaRPr lang="sl-SI" sz="1600" b="1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815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119.573 €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360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28.499 €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288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38.185 €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360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97,424.000 €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144000" marT="10800" marB="0" anchor="ctr"/>
                </a:tc>
              </a:tr>
              <a:tr h="579120"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>
                          <a:effectLst/>
                          <a:latin typeface="Trebuchet MS" pitchFamily="34" charset="0"/>
                        </a:rPr>
                        <a:t>2010</a:t>
                      </a:r>
                      <a:endParaRPr lang="sl-SI" sz="1600" b="1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817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126.455 €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360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30.615 €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288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39.914 €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360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103,277.000 €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144000" marT="10800" marB="0" anchor="ctr"/>
                </a:tc>
              </a:tr>
              <a:tr h="579120"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>
                          <a:effectLst/>
                          <a:latin typeface="Trebuchet MS" pitchFamily="34" charset="0"/>
                        </a:rPr>
                        <a:t>2009</a:t>
                      </a:r>
                      <a:endParaRPr lang="sl-SI" sz="1600" b="1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838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132.930 €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360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28.075 €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288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42.756 €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360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>
                          <a:effectLst/>
                          <a:latin typeface="Trebuchet MS" pitchFamily="34" charset="0"/>
                        </a:rPr>
                        <a:t>   </a:t>
                      </a:r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111,333.000 €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144000" marT="10800" marB="0" anchor="ctr"/>
                </a:tc>
              </a:tr>
              <a:tr h="579120"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>
                          <a:effectLst/>
                          <a:latin typeface="Trebuchet MS" pitchFamily="34" charset="0"/>
                        </a:rPr>
                        <a:t>2008</a:t>
                      </a:r>
                      <a:endParaRPr lang="sl-SI" sz="1600" b="1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851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131.890 €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360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28.490 €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288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44.857 €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360000" marT="108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u="none" strike="noStrike" dirty="0" smtClean="0">
                          <a:effectLst/>
                          <a:latin typeface="Trebuchet MS" pitchFamily="34" charset="0"/>
                        </a:rPr>
                        <a:t>  112,281.000 €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10800" marR="144000" marT="10800" marB="0" anchor="ctr"/>
                </a:tc>
              </a:tr>
            </a:tbl>
          </a:graphicData>
        </a:graphic>
      </p:graphicFrame>
      <p:sp>
        <p:nvSpPr>
          <p:cNvPr id="12" name="Naslov 3"/>
          <p:cNvSpPr txBox="1">
            <a:spLocks/>
          </p:cNvSpPr>
          <p:nvPr/>
        </p:nvSpPr>
        <p:spPr>
          <a:xfrm>
            <a:off x="590872" y="269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l-SI" b="1" dirty="0" smtClean="0">
                <a:solidFill>
                  <a:schemeClr val="bg1"/>
                </a:solidFill>
                <a:latin typeface="Trebuchet MS" pitchFamily="34" charset="0"/>
              </a:rPr>
              <a:t>Glavni kazalniki</a:t>
            </a:r>
            <a:endParaRPr lang="sl-SI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3" name="Naslov 1"/>
          <p:cNvSpPr txBox="1">
            <a:spLocks/>
          </p:cNvSpPr>
          <p:nvPr/>
        </p:nvSpPr>
        <p:spPr>
          <a:xfrm>
            <a:off x="611559" y="980728"/>
            <a:ext cx="6696745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600"/>
              </a:spcBef>
            </a:pPr>
            <a:r>
              <a:rPr lang="sl-SI" sz="3000" dirty="0" smtClean="0">
                <a:ln w="1905"/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absolutne</a:t>
            </a:r>
            <a:r>
              <a:rPr lang="sl-SI" sz="3100" dirty="0" smtClean="0">
                <a:ln w="1905"/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 vrednosti</a:t>
            </a:r>
            <a:endParaRPr lang="sl-SI" sz="31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Trebuchet MS" pitchFamily="34" charset="0"/>
            </a:endParaRPr>
          </a:p>
        </p:txBody>
      </p:sp>
      <p:pic>
        <p:nvPicPr>
          <p:cNvPr id="17" name="Slika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564" y="5949280"/>
            <a:ext cx="1065876" cy="58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97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otnik 9"/>
          <p:cNvSpPr/>
          <p:nvPr/>
        </p:nvSpPr>
        <p:spPr>
          <a:xfrm>
            <a:off x="72008" y="332656"/>
            <a:ext cx="2051720" cy="7920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Pravokotnik 14"/>
          <p:cNvSpPr/>
          <p:nvPr/>
        </p:nvSpPr>
        <p:spPr>
          <a:xfrm>
            <a:off x="228155" y="685204"/>
            <a:ext cx="2520280" cy="65556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Pravokotnik 15"/>
          <p:cNvSpPr/>
          <p:nvPr/>
        </p:nvSpPr>
        <p:spPr>
          <a:xfrm>
            <a:off x="539552" y="471810"/>
            <a:ext cx="8064896" cy="724942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Naslov 3"/>
          <p:cNvSpPr txBox="1">
            <a:spLocks/>
          </p:cNvSpPr>
          <p:nvPr/>
        </p:nvSpPr>
        <p:spPr>
          <a:xfrm>
            <a:off x="590872" y="269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l-SI" b="1" dirty="0" smtClean="0">
                <a:solidFill>
                  <a:schemeClr val="bg1"/>
                </a:solidFill>
                <a:latin typeface="Trebuchet MS" pitchFamily="34" charset="0"/>
              </a:rPr>
              <a:t>Glavni kazalniki</a:t>
            </a:r>
            <a:endParaRPr lang="sl-SI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3" name="Naslov 1"/>
          <p:cNvSpPr txBox="1">
            <a:spLocks/>
          </p:cNvSpPr>
          <p:nvPr/>
        </p:nvSpPr>
        <p:spPr>
          <a:xfrm>
            <a:off x="558602" y="980728"/>
            <a:ext cx="816635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600"/>
              </a:spcBef>
            </a:pPr>
            <a:r>
              <a:rPr lang="sl-SI" sz="3000" dirty="0" smtClean="0">
                <a:ln w="1905"/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na zaposlenega v tisočih €</a:t>
            </a:r>
            <a:endParaRPr lang="sl-SI" sz="3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Trebuchet MS" pitchFamily="34" charset="0"/>
            </a:endParaRPr>
          </a:p>
        </p:txBody>
      </p:sp>
      <p:pic>
        <p:nvPicPr>
          <p:cNvPr id="17" name="Slika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564" y="5949280"/>
            <a:ext cx="1065876" cy="580600"/>
          </a:xfrm>
          <a:prstGeom prst="rect">
            <a:avLst/>
          </a:prstGeom>
        </p:spPr>
      </p:pic>
      <p:graphicFrame>
        <p:nvGraphicFramePr>
          <p:cNvPr id="8" name="Grafikon 7"/>
          <p:cNvGraphicFramePr/>
          <p:nvPr>
            <p:extLst>
              <p:ext uri="{D42A27DB-BD31-4B8C-83A1-F6EECF244321}">
                <p14:modId xmlns:p14="http://schemas.microsoft.com/office/powerpoint/2010/main" val="3425700190"/>
              </p:ext>
            </p:extLst>
          </p:nvPr>
        </p:nvGraphicFramePr>
        <p:xfrm>
          <a:off x="512862" y="1782000"/>
          <a:ext cx="8244000" cy="423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87" y="5269850"/>
            <a:ext cx="408536" cy="400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oljeZBesedilom 10"/>
          <p:cNvSpPr txBox="1"/>
          <p:nvPr/>
        </p:nvSpPr>
        <p:spPr>
          <a:xfrm>
            <a:off x="793676" y="5329783"/>
            <a:ext cx="336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bg1"/>
                </a:solidFill>
                <a:latin typeface="Trebuchet MS" pitchFamily="34" charset="0"/>
              </a:rPr>
              <a:t>0</a:t>
            </a:r>
            <a:endParaRPr lang="sl-SI" dirty="0">
              <a:solidFill>
                <a:schemeClr val="bg1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87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72008" y="332656"/>
            <a:ext cx="2051720" cy="7920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ravokotnik 7"/>
          <p:cNvSpPr/>
          <p:nvPr/>
        </p:nvSpPr>
        <p:spPr>
          <a:xfrm>
            <a:off x="228155" y="685204"/>
            <a:ext cx="2520280" cy="65556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099" name="Ograda vsebine 2"/>
          <p:cNvSpPr>
            <a:spLocks noGrp="1"/>
          </p:cNvSpPr>
          <p:nvPr>
            <p:ph idx="1"/>
          </p:nvPr>
        </p:nvSpPr>
        <p:spPr>
          <a:xfrm>
            <a:off x="457200" y="1636861"/>
            <a:ext cx="8363272" cy="4787900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92D050"/>
              </a:buClr>
            </a:pPr>
            <a:r>
              <a:rPr lang="sl-SI" sz="2400" dirty="0" smtClean="0">
                <a:solidFill>
                  <a:schemeClr val="bg1"/>
                </a:solidFill>
                <a:latin typeface="Trebuchet MS" pitchFamily="34" charset="0"/>
              </a:rPr>
              <a:t>Podatki temeljijo na zbiranju obveznega izvoda v NUK-u; vir podatkov lokalna baza NUK</a:t>
            </a:r>
          </a:p>
          <a:p>
            <a:pPr>
              <a:spcBef>
                <a:spcPts val="1200"/>
              </a:spcBef>
              <a:buClr>
                <a:srgbClr val="92D050"/>
              </a:buClr>
            </a:pPr>
            <a:r>
              <a:rPr lang="sl-SI" sz="2400" dirty="0" smtClean="0">
                <a:solidFill>
                  <a:schemeClr val="bg1"/>
                </a:solidFill>
                <a:latin typeface="Trebuchet MS" pitchFamily="34" charset="0"/>
              </a:rPr>
              <a:t>Podatki od leta 2006, ko je bil sprejet </a:t>
            </a:r>
            <a:r>
              <a:rPr lang="sl-SI" sz="2400" dirty="0" err="1" smtClean="0">
                <a:solidFill>
                  <a:schemeClr val="bg1"/>
                </a:solidFill>
                <a:latin typeface="Trebuchet MS" pitchFamily="34" charset="0"/>
              </a:rPr>
              <a:t>ZOIPup</a:t>
            </a:r>
            <a:r>
              <a:rPr lang="sl-SI" sz="2400" dirty="0" smtClean="0">
                <a:solidFill>
                  <a:schemeClr val="bg1"/>
                </a:solidFill>
                <a:latin typeface="Trebuchet MS" pitchFamily="34" charset="0"/>
              </a:rPr>
              <a:t>, do 2012</a:t>
            </a:r>
          </a:p>
          <a:p>
            <a:pPr>
              <a:spcBef>
                <a:spcPts val="1200"/>
              </a:spcBef>
              <a:buClr>
                <a:srgbClr val="92D050"/>
              </a:buClr>
            </a:pPr>
            <a:r>
              <a:rPr lang="sl-SI" sz="2400" dirty="0" smtClean="0">
                <a:solidFill>
                  <a:schemeClr val="bg1"/>
                </a:solidFill>
                <a:latin typeface="Trebuchet MS" pitchFamily="34" charset="0"/>
              </a:rPr>
              <a:t>Založniki </a:t>
            </a:r>
            <a:r>
              <a:rPr lang="sl-SI" sz="2400" dirty="0" err="1" smtClean="0">
                <a:solidFill>
                  <a:schemeClr val="bg1"/>
                </a:solidFill>
                <a:latin typeface="Trebuchet MS" pitchFamily="34" charset="0"/>
              </a:rPr>
              <a:t>vs</a:t>
            </a:r>
            <a:r>
              <a:rPr lang="sl-SI" sz="2400" dirty="0" smtClean="0">
                <a:solidFill>
                  <a:schemeClr val="bg1"/>
                </a:solidFill>
                <a:latin typeface="Trebuchet MS" pitchFamily="34" charset="0"/>
              </a:rPr>
              <a:t>. zavezanci</a:t>
            </a:r>
          </a:p>
          <a:p>
            <a:pPr>
              <a:spcBef>
                <a:spcPts val="1200"/>
              </a:spcBef>
              <a:buClr>
                <a:srgbClr val="92D050"/>
              </a:buClr>
            </a:pPr>
            <a:r>
              <a:rPr lang="sl-SI" sz="2400" dirty="0" smtClean="0">
                <a:solidFill>
                  <a:schemeClr val="bg1"/>
                </a:solidFill>
                <a:latin typeface="Trebuchet MS" pitchFamily="34" charset="0"/>
              </a:rPr>
              <a:t>Literarne zvrsti, prevodni delež, izdaja, naklada, cena in „knjige“</a:t>
            </a:r>
          </a:p>
          <a:p>
            <a:pPr>
              <a:spcBef>
                <a:spcPts val="1200"/>
              </a:spcBef>
              <a:buClr>
                <a:srgbClr val="92D050"/>
              </a:buClr>
            </a:pPr>
            <a:r>
              <a:rPr lang="sl-SI" sz="2400" dirty="0" smtClean="0">
                <a:solidFill>
                  <a:schemeClr val="bg1"/>
                </a:solidFill>
                <a:latin typeface="Trebuchet MS" pitchFamily="34" charset="0"/>
              </a:rPr>
              <a:t>Knjige: brez učbenikov, s slikanicami</a:t>
            </a:r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</p:txBody>
      </p:sp>
      <p:pic>
        <p:nvPicPr>
          <p:cNvPr id="4100" name="Slika 3" descr="nu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286" y="6111940"/>
            <a:ext cx="1116186" cy="629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avokotnik 2"/>
          <p:cNvSpPr/>
          <p:nvPr/>
        </p:nvSpPr>
        <p:spPr>
          <a:xfrm>
            <a:off x="539552" y="471810"/>
            <a:ext cx="8064896" cy="724942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590872" y="269776"/>
            <a:ext cx="8229600" cy="1143000"/>
          </a:xfrm>
        </p:spPr>
        <p:txBody>
          <a:bodyPr/>
          <a:lstStyle/>
          <a:p>
            <a:pPr algn="l"/>
            <a:r>
              <a:rPr lang="sl-SI" b="1" dirty="0" smtClean="0">
                <a:solidFill>
                  <a:schemeClr val="bg1"/>
                </a:solidFill>
                <a:latin typeface="Trebuchet MS" pitchFamily="34" charset="0"/>
              </a:rPr>
              <a:t>Ozadje</a:t>
            </a:r>
            <a:endParaRPr lang="sl-SI" b="1" dirty="0">
              <a:solidFill>
                <a:schemeClr val="bg1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77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otnik 9"/>
          <p:cNvSpPr/>
          <p:nvPr/>
        </p:nvSpPr>
        <p:spPr>
          <a:xfrm>
            <a:off x="72008" y="332656"/>
            <a:ext cx="2051720" cy="7920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Pravokotnik 14"/>
          <p:cNvSpPr/>
          <p:nvPr/>
        </p:nvSpPr>
        <p:spPr>
          <a:xfrm>
            <a:off x="228155" y="685204"/>
            <a:ext cx="2520280" cy="65556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Pravokotnik 15"/>
          <p:cNvSpPr/>
          <p:nvPr/>
        </p:nvSpPr>
        <p:spPr>
          <a:xfrm>
            <a:off x="539552" y="471810"/>
            <a:ext cx="8064896" cy="724942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aphicFrame>
        <p:nvGraphicFramePr>
          <p:cNvPr id="9" name="Grafikon 8"/>
          <p:cNvGraphicFramePr/>
          <p:nvPr>
            <p:extLst>
              <p:ext uri="{D42A27DB-BD31-4B8C-83A1-F6EECF244321}">
                <p14:modId xmlns:p14="http://schemas.microsoft.com/office/powerpoint/2010/main" val="2454638538"/>
              </p:ext>
            </p:extLst>
          </p:nvPr>
        </p:nvGraphicFramePr>
        <p:xfrm>
          <a:off x="512862" y="1782000"/>
          <a:ext cx="8244000" cy="423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Naslov 3"/>
          <p:cNvSpPr txBox="1">
            <a:spLocks/>
          </p:cNvSpPr>
          <p:nvPr/>
        </p:nvSpPr>
        <p:spPr>
          <a:xfrm>
            <a:off x="590872" y="269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l-SI" b="1" dirty="0" smtClean="0">
                <a:solidFill>
                  <a:schemeClr val="bg1"/>
                </a:solidFill>
                <a:latin typeface="Trebuchet MS" pitchFamily="34" charset="0"/>
              </a:rPr>
              <a:t>Glavni kazalniki</a:t>
            </a:r>
            <a:endParaRPr lang="sl-SI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3" name="Naslov 1"/>
          <p:cNvSpPr txBox="1">
            <a:spLocks/>
          </p:cNvSpPr>
          <p:nvPr/>
        </p:nvSpPr>
        <p:spPr>
          <a:xfrm>
            <a:off x="558602" y="980728"/>
            <a:ext cx="816635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600"/>
              </a:spcBef>
            </a:pPr>
            <a:r>
              <a:rPr lang="sl-SI" sz="3000" dirty="0" smtClean="0">
                <a:ln w="1905"/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na </a:t>
            </a:r>
            <a:r>
              <a:rPr lang="sl-SI" sz="3000" dirty="0">
                <a:ln w="1905"/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zaposlenega v tisočih €</a:t>
            </a:r>
            <a:endParaRPr lang="sl-SI" sz="3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Trebuchet MS" pitchFamily="34" charset="0"/>
            </a:endParaRPr>
          </a:p>
        </p:txBody>
      </p:sp>
      <p:pic>
        <p:nvPicPr>
          <p:cNvPr id="17" name="Slika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564" y="5949280"/>
            <a:ext cx="1065876" cy="580600"/>
          </a:xfrm>
          <a:prstGeom prst="rect">
            <a:avLst/>
          </a:prstGeom>
        </p:spPr>
      </p:pic>
      <p:pic>
        <p:nvPicPr>
          <p:cNvPr id="19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87" y="5269850"/>
            <a:ext cx="408536" cy="400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793676" y="5329783"/>
            <a:ext cx="336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bg1"/>
                </a:solidFill>
                <a:latin typeface="Trebuchet MS" pitchFamily="34" charset="0"/>
              </a:rPr>
              <a:t>0</a:t>
            </a:r>
            <a:endParaRPr lang="sl-SI" dirty="0">
              <a:solidFill>
                <a:schemeClr val="bg1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27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>
          <a:xfrm>
            <a:off x="72008" y="332656"/>
            <a:ext cx="2051720" cy="7920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Pravokotnik 14"/>
          <p:cNvSpPr/>
          <p:nvPr/>
        </p:nvSpPr>
        <p:spPr>
          <a:xfrm>
            <a:off x="228155" y="685204"/>
            <a:ext cx="2520280" cy="65556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Pravokotnik 15"/>
          <p:cNvSpPr/>
          <p:nvPr/>
        </p:nvSpPr>
        <p:spPr>
          <a:xfrm>
            <a:off x="539552" y="471810"/>
            <a:ext cx="8064896" cy="724942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479204"/>
              </p:ext>
            </p:extLst>
          </p:nvPr>
        </p:nvGraphicFramePr>
        <p:xfrm>
          <a:off x="539552" y="1916832"/>
          <a:ext cx="8040800" cy="375969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127000" dir="2700000" algn="tl" rotWithShape="0">
                    <a:prstClr val="black">
                      <a:alpha val="40000"/>
                    </a:prstClr>
                  </a:outerShdw>
                </a:effectLst>
                <a:tableStyleId>{638B1855-1B75-4FBE-930C-398BA8C253C6}</a:tableStyleId>
              </a:tblPr>
              <a:tblGrid>
                <a:gridCol w="896000"/>
                <a:gridCol w="1224000"/>
                <a:gridCol w="1433600"/>
                <a:gridCol w="1433600"/>
                <a:gridCol w="1433600"/>
                <a:gridCol w="1620000"/>
              </a:tblGrid>
              <a:tr h="864096"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 smtClean="0">
                          <a:effectLst/>
                          <a:latin typeface="Trebuchet MS" pitchFamily="34" charset="0"/>
                        </a:rPr>
                        <a:t>leto</a:t>
                      </a:r>
                      <a:endParaRPr lang="sl-SI" sz="1600" b="1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 smtClean="0">
                          <a:effectLst/>
                          <a:latin typeface="Trebuchet MS" pitchFamily="34" charset="0"/>
                        </a:rPr>
                        <a:t>število</a:t>
                      </a:r>
                    </a:p>
                    <a:p>
                      <a:pPr algn="ctr" fontAlgn="b"/>
                      <a:r>
                        <a:rPr lang="sl-SI" sz="1600" b="1" u="none" strike="noStrike" dirty="0" smtClean="0">
                          <a:effectLst/>
                          <a:latin typeface="Trebuchet MS" pitchFamily="34" charset="0"/>
                        </a:rPr>
                        <a:t>zaposlenih</a:t>
                      </a:r>
                      <a:endParaRPr lang="sl-SI" sz="1600" b="1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 smtClean="0">
                          <a:effectLst/>
                          <a:latin typeface="Trebuchet MS" pitchFamily="34" charset="0"/>
                        </a:rPr>
                        <a:t>prihodek </a:t>
                      </a:r>
                      <a:r>
                        <a:rPr lang="sl-SI" sz="1600" b="1" u="none" strike="noStrike" baseline="0" dirty="0" smtClean="0">
                          <a:effectLst/>
                          <a:latin typeface="Trebuchet MS" pitchFamily="34" charset="0"/>
                        </a:rPr>
                        <a:t> na</a:t>
                      </a:r>
                      <a:r>
                        <a:rPr lang="sl-SI" sz="1600" b="1" u="none" strike="noStrike" dirty="0" smtClean="0">
                          <a:effectLst/>
                          <a:latin typeface="Trebuchet MS" pitchFamily="34" charset="0"/>
                        </a:rPr>
                        <a:t> </a:t>
                      </a:r>
                      <a:r>
                        <a:rPr lang="sl-SI" sz="1600" b="1" u="none" strike="noStrike" dirty="0">
                          <a:effectLst/>
                          <a:latin typeface="Trebuchet MS" pitchFamily="34" charset="0"/>
                        </a:rPr>
                        <a:t>zaposlenega</a:t>
                      </a:r>
                      <a:endParaRPr lang="sl-SI" sz="1600" b="1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 smtClean="0">
                          <a:effectLst/>
                          <a:latin typeface="Trebuchet MS" pitchFamily="34" charset="0"/>
                        </a:rPr>
                        <a:t>stroški </a:t>
                      </a:r>
                    </a:p>
                    <a:p>
                      <a:pPr algn="ctr" fontAlgn="b"/>
                      <a:r>
                        <a:rPr lang="sl-SI" sz="1600" b="1" u="none" strike="noStrike" dirty="0" smtClean="0">
                          <a:effectLst/>
                          <a:latin typeface="Trebuchet MS" pitchFamily="34" charset="0"/>
                        </a:rPr>
                        <a:t>dela  na zaposlenega</a:t>
                      </a:r>
                      <a:endParaRPr lang="sl-SI" sz="1600" b="1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 smtClean="0">
                          <a:effectLst/>
                          <a:latin typeface="Trebuchet MS" pitchFamily="34" charset="0"/>
                        </a:rPr>
                        <a:t>dodana </a:t>
                      </a:r>
                      <a:r>
                        <a:rPr lang="sl-SI" sz="1600" b="1" u="none" strike="noStrike" dirty="0">
                          <a:effectLst/>
                          <a:latin typeface="Trebuchet MS" pitchFamily="34" charset="0"/>
                        </a:rPr>
                        <a:t>vrednost </a:t>
                      </a:r>
                      <a:r>
                        <a:rPr lang="sl-SI" sz="1600" b="1" u="none" strike="noStrike" dirty="0" smtClean="0">
                          <a:effectLst/>
                          <a:latin typeface="Trebuchet MS" pitchFamily="34" charset="0"/>
                        </a:rPr>
                        <a:t>na zaposlenega</a:t>
                      </a:r>
                      <a:endParaRPr lang="sl-SI" sz="1600" b="1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 smtClean="0">
                          <a:effectLst/>
                          <a:latin typeface="Trebuchet MS" pitchFamily="34" charset="0"/>
                        </a:rPr>
                        <a:t>prihodki </a:t>
                      </a:r>
                    </a:p>
                  </a:txBody>
                  <a:tcPr marL="9525" marR="9525" marT="9525" marB="0" anchor="ctr"/>
                </a:tc>
              </a:tr>
              <a:tr h="579120"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>
                          <a:effectLst/>
                          <a:latin typeface="Trebuchet MS" pitchFamily="34" charset="0"/>
                        </a:rPr>
                        <a:t>2012</a:t>
                      </a:r>
                      <a:endParaRPr lang="sl-SI" sz="1600" b="1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100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100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100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100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100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79120"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>
                          <a:effectLst/>
                          <a:latin typeface="Trebuchet MS" pitchFamily="34" charset="0"/>
                        </a:rPr>
                        <a:t>2011</a:t>
                      </a:r>
                      <a:endParaRPr lang="sl-SI" sz="1600" b="1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94,9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93,8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97,0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92,8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89,0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79120"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>
                          <a:effectLst/>
                          <a:latin typeface="Trebuchet MS" pitchFamily="34" charset="0"/>
                        </a:rPr>
                        <a:t>2010</a:t>
                      </a:r>
                      <a:endParaRPr lang="sl-SI" sz="1600" b="1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94,6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88,7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90,3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88,8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84,0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79120"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>
                          <a:effectLst/>
                          <a:latin typeface="Trebuchet MS" pitchFamily="34" charset="0"/>
                        </a:rPr>
                        <a:t>2009</a:t>
                      </a:r>
                      <a:endParaRPr lang="sl-SI" sz="1600" b="1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92,3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84,4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98,5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82,9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77,9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79120"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>
                          <a:effectLst/>
                          <a:latin typeface="Trebuchet MS" pitchFamily="34" charset="0"/>
                        </a:rPr>
                        <a:t>2008</a:t>
                      </a:r>
                      <a:endParaRPr lang="sl-SI" sz="1600" b="1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90,8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85,1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97,0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79,0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77,2   </a:t>
                      </a:r>
                      <a:endParaRPr lang="sl-SI" sz="1600" b="0" i="0" u="none" strike="noStrike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2" name="Naslov 3"/>
          <p:cNvSpPr txBox="1">
            <a:spLocks/>
          </p:cNvSpPr>
          <p:nvPr/>
        </p:nvSpPr>
        <p:spPr>
          <a:xfrm>
            <a:off x="590872" y="269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l-SI" b="1" dirty="0" smtClean="0">
                <a:solidFill>
                  <a:schemeClr val="bg1"/>
                </a:solidFill>
                <a:latin typeface="Trebuchet MS" pitchFamily="34" charset="0"/>
              </a:rPr>
              <a:t>Indeksi glavnih kazalnikov</a:t>
            </a:r>
            <a:endParaRPr lang="sl-SI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3" name="Naslov 1"/>
          <p:cNvSpPr txBox="1">
            <a:spLocks/>
          </p:cNvSpPr>
          <p:nvPr/>
        </p:nvSpPr>
        <p:spPr>
          <a:xfrm>
            <a:off x="611559" y="980728"/>
            <a:ext cx="8208913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600"/>
              </a:spcBef>
            </a:pPr>
            <a:r>
              <a:rPr lang="sl-SI" sz="3000" dirty="0" smtClean="0">
                <a:ln w="1905"/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indeksi za leto 2012 glede </a:t>
            </a:r>
            <a:r>
              <a:rPr lang="sl-SI" sz="3000" dirty="0">
                <a:ln w="1905"/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na </a:t>
            </a:r>
            <a:r>
              <a:rPr lang="sl-SI" sz="3000" dirty="0" smtClean="0">
                <a:ln w="1905"/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prejšnja leta</a:t>
            </a:r>
            <a:endParaRPr lang="sl-SI" sz="3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Trebuchet MS" pitchFamily="34" charset="0"/>
            </a:endParaRPr>
          </a:p>
        </p:txBody>
      </p:sp>
      <p:pic>
        <p:nvPicPr>
          <p:cNvPr id="17" name="Slika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564" y="5949280"/>
            <a:ext cx="1065876" cy="58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33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otnik 9"/>
          <p:cNvSpPr/>
          <p:nvPr/>
        </p:nvSpPr>
        <p:spPr>
          <a:xfrm>
            <a:off x="72008" y="332656"/>
            <a:ext cx="2051720" cy="7920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Pravokotnik 14"/>
          <p:cNvSpPr/>
          <p:nvPr/>
        </p:nvSpPr>
        <p:spPr>
          <a:xfrm>
            <a:off x="228155" y="685204"/>
            <a:ext cx="2520280" cy="65556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Pravokotnik 15"/>
          <p:cNvSpPr/>
          <p:nvPr/>
        </p:nvSpPr>
        <p:spPr>
          <a:xfrm>
            <a:off x="539552" y="471810"/>
            <a:ext cx="8064896" cy="724942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Naslov 3"/>
          <p:cNvSpPr txBox="1">
            <a:spLocks/>
          </p:cNvSpPr>
          <p:nvPr/>
        </p:nvSpPr>
        <p:spPr>
          <a:xfrm>
            <a:off x="590872" y="269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l-SI" b="1" dirty="0" smtClean="0">
                <a:solidFill>
                  <a:schemeClr val="bg1"/>
                </a:solidFill>
                <a:latin typeface="Trebuchet MS" pitchFamily="34" charset="0"/>
              </a:rPr>
              <a:t>Pokritost </a:t>
            </a:r>
            <a:endParaRPr lang="sl-SI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17" name="Slika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564" y="5949280"/>
            <a:ext cx="1065876" cy="580600"/>
          </a:xfrm>
          <a:prstGeom prst="rect">
            <a:avLst/>
          </a:prstGeom>
        </p:spPr>
      </p:pic>
      <p:sp>
        <p:nvSpPr>
          <p:cNvPr id="19" name="Naslov 1"/>
          <p:cNvSpPr txBox="1">
            <a:spLocks/>
          </p:cNvSpPr>
          <p:nvPr/>
        </p:nvSpPr>
        <p:spPr>
          <a:xfrm>
            <a:off x="611559" y="1196752"/>
            <a:ext cx="8208913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600"/>
              </a:spcBef>
            </a:pPr>
            <a:r>
              <a:rPr lang="sl-SI" sz="3000" dirty="0" smtClean="0">
                <a:ln w="1905"/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Pokritost finančnih odhodkov iz financiranja in poslovnih obveznosti z EBITDA</a:t>
            </a:r>
            <a:endParaRPr lang="sl-SI" sz="3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22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otnik 9"/>
          <p:cNvSpPr/>
          <p:nvPr/>
        </p:nvSpPr>
        <p:spPr>
          <a:xfrm>
            <a:off x="72008" y="332656"/>
            <a:ext cx="2051720" cy="7920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Pravokotnik 14"/>
          <p:cNvSpPr/>
          <p:nvPr/>
        </p:nvSpPr>
        <p:spPr>
          <a:xfrm>
            <a:off x="228155" y="685204"/>
            <a:ext cx="2520280" cy="65556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Pravokotnik 15"/>
          <p:cNvSpPr/>
          <p:nvPr/>
        </p:nvSpPr>
        <p:spPr>
          <a:xfrm>
            <a:off x="539552" y="471810"/>
            <a:ext cx="8064896" cy="724942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aphicFrame>
        <p:nvGraphicFramePr>
          <p:cNvPr id="9" name="Grafikon 8"/>
          <p:cNvGraphicFramePr/>
          <p:nvPr>
            <p:extLst>
              <p:ext uri="{D42A27DB-BD31-4B8C-83A1-F6EECF244321}">
                <p14:modId xmlns:p14="http://schemas.microsoft.com/office/powerpoint/2010/main" val="2295247624"/>
              </p:ext>
            </p:extLst>
          </p:nvPr>
        </p:nvGraphicFramePr>
        <p:xfrm>
          <a:off x="539552" y="2276872"/>
          <a:ext cx="8208912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Naslov 3"/>
          <p:cNvSpPr txBox="1">
            <a:spLocks/>
          </p:cNvSpPr>
          <p:nvPr/>
        </p:nvSpPr>
        <p:spPr>
          <a:xfrm>
            <a:off x="590872" y="269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l-SI" b="1" dirty="0" smtClean="0">
                <a:solidFill>
                  <a:schemeClr val="bg1"/>
                </a:solidFill>
                <a:latin typeface="Trebuchet MS" pitchFamily="34" charset="0"/>
              </a:rPr>
              <a:t>Pokritost </a:t>
            </a:r>
            <a:endParaRPr lang="sl-SI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17" name="Slika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564" y="5949280"/>
            <a:ext cx="1065876" cy="580600"/>
          </a:xfrm>
          <a:prstGeom prst="rect">
            <a:avLst/>
          </a:prstGeom>
        </p:spPr>
      </p:pic>
      <p:sp>
        <p:nvSpPr>
          <p:cNvPr id="19" name="Naslov 1"/>
          <p:cNvSpPr txBox="1">
            <a:spLocks/>
          </p:cNvSpPr>
          <p:nvPr/>
        </p:nvSpPr>
        <p:spPr>
          <a:xfrm>
            <a:off x="611559" y="1196752"/>
            <a:ext cx="8208913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600"/>
              </a:spcBef>
            </a:pPr>
            <a:r>
              <a:rPr lang="sl-SI" sz="3000" dirty="0" smtClean="0">
                <a:ln w="1905"/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Pokritost finančnih odhodkov iz financiranja in poslovnih obveznosti z EBITDA</a:t>
            </a:r>
            <a:endParaRPr lang="sl-SI" sz="3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36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fad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otnik 9"/>
          <p:cNvSpPr/>
          <p:nvPr/>
        </p:nvSpPr>
        <p:spPr>
          <a:xfrm>
            <a:off x="72008" y="332656"/>
            <a:ext cx="2051720" cy="7920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Pravokotnik 14"/>
          <p:cNvSpPr/>
          <p:nvPr/>
        </p:nvSpPr>
        <p:spPr>
          <a:xfrm>
            <a:off x="228155" y="685204"/>
            <a:ext cx="2520280" cy="65556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Pravokotnik 15"/>
          <p:cNvSpPr/>
          <p:nvPr/>
        </p:nvSpPr>
        <p:spPr>
          <a:xfrm>
            <a:off x="539552" y="471810"/>
            <a:ext cx="8064896" cy="724942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aphicFrame>
        <p:nvGraphicFramePr>
          <p:cNvPr id="9" name="Grafikon 8"/>
          <p:cNvGraphicFramePr/>
          <p:nvPr>
            <p:extLst>
              <p:ext uri="{D42A27DB-BD31-4B8C-83A1-F6EECF244321}">
                <p14:modId xmlns:p14="http://schemas.microsoft.com/office/powerpoint/2010/main" val="961818861"/>
              </p:ext>
            </p:extLst>
          </p:nvPr>
        </p:nvGraphicFramePr>
        <p:xfrm>
          <a:off x="539552" y="2276872"/>
          <a:ext cx="8208912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Naslov 3"/>
          <p:cNvSpPr txBox="1">
            <a:spLocks/>
          </p:cNvSpPr>
          <p:nvPr/>
        </p:nvSpPr>
        <p:spPr>
          <a:xfrm>
            <a:off x="590872" y="269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l-SI" b="1" dirty="0" smtClean="0">
                <a:solidFill>
                  <a:schemeClr val="bg1"/>
                </a:solidFill>
                <a:latin typeface="Trebuchet MS" pitchFamily="34" charset="0"/>
              </a:rPr>
              <a:t>Pokritost </a:t>
            </a:r>
            <a:endParaRPr lang="sl-SI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17" name="Slika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564" y="5949280"/>
            <a:ext cx="1065876" cy="580600"/>
          </a:xfrm>
          <a:prstGeom prst="rect">
            <a:avLst/>
          </a:prstGeom>
        </p:spPr>
      </p:pic>
      <p:sp>
        <p:nvSpPr>
          <p:cNvPr id="19" name="Naslov 1"/>
          <p:cNvSpPr txBox="1">
            <a:spLocks/>
          </p:cNvSpPr>
          <p:nvPr/>
        </p:nvSpPr>
        <p:spPr>
          <a:xfrm>
            <a:off x="611559" y="1196752"/>
            <a:ext cx="8208913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600"/>
              </a:spcBef>
            </a:pPr>
            <a:r>
              <a:rPr lang="sl-SI" sz="3000" dirty="0" smtClean="0">
                <a:ln w="1905"/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Pokritost finančnih odhodkov iz financiranja in poslovnih obveznosti z EBITDA</a:t>
            </a:r>
            <a:endParaRPr lang="sl-SI" sz="3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58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>
          <a:xfrm>
            <a:off x="72008" y="332656"/>
            <a:ext cx="2051720" cy="7920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Pravokotnik 14"/>
          <p:cNvSpPr/>
          <p:nvPr/>
        </p:nvSpPr>
        <p:spPr>
          <a:xfrm>
            <a:off x="228155" y="685204"/>
            <a:ext cx="2520280" cy="65556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Pravokotnik 15"/>
          <p:cNvSpPr/>
          <p:nvPr/>
        </p:nvSpPr>
        <p:spPr>
          <a:xfrm>
            <a:off x="539552" y="471810"/>
            <a:ext cx="8064896" cy="724942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Naslov 3"/>
          <p:cNvSpPr txBox="1">
            <a:spLocks/>
          </p:cNvSpPr>
          <p:nvPr/>
        </p:nvSpPr>
        <p:spPr>
          <a:xfrm>
            <a:off x="590872" y="269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l-SI" b="1" dirty="0" smtClean="0">
                <a:solidFill>
                  <a:schemeClr val="bg1"/>
                </a:solidFill>
                <a:latin typeface="Trebuchet MS" pitchFamily="34" charset="0"/>
              </a:rPr>
              <a:t>Donosnost kapitala</a:t>
            </a:r>
            <a:endParaRPr lang="sl-SI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17" name="Slika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564" y="5949280"/>
            <a:ext cx="1065876" cy="580600"/>
          </a:xfrm>
          <a:prstGeom prst="rect">
            <a:avLst/>
          </a:prstGeom>
        </p:spPr>
      </p:pic>
      <p:sp>
        <p:nvSpPr>
          <p:cNvPr id="20" name="Naslov 1"/>
          <p:cNvSpPr txBox="1">
            <a:spLocks/>
          </p:cNvSpPr>
          <p:nvPr/>
        </p:nvSpPr>
        <p:spPr>
          <a:xfrm>
            <a:off x="611559" y="980728"/>
            <a:ext cx="8208913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600"/>
              </a:spcBef>
            </a:pPr>
            <a:r>
              <a:rPr lang="sl-SI" sz="3000" dirty="0" smtClean="0">
                <a:ln w="1905"/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Donosnost kapitala (ROE) in sredstev (ROA)</a:t>
            </a:r>
            <a:endParaRPr lang="sl-SI" sz="3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46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>
          <a:xfrm>
            <a:off x="72008" y="332656"/>
            <a:ext cx="2051720" cy="7920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Pravokotnik 14"/>
          <p:cNvSpPr/>
          <p:nvPr/>
        </p:nvSpPr>
        <p:spPr>
          <a:xfrm>
            <a:off x="228155" y="685204"/>
            <a:ext cx="2520280" cy="65556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Pravokotnik 15"/>
          <p:cNvSpPr/>
          <p:nvPr/>
        </p:nvSpPr>
        <p:spPr>
          <a:xfrm>
            <a:off x="539552" y="471810"/>
            <a:ext cx="8064896" cy="724942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Naslov 3"/>
          <p:cNvSpPr txBox="1">
            <a:spLocks/>
          </p:cNvSpPr>
          <p:nvPr/>
        </p:nvSpPr>
        <p:spPr>
          <a:xfrm>
            <a:off x="590872" y="269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l-SI" b="1" dirty="0" smtClean="0">
                <a:solidFill>
                  <a:schemeClr val="bg1"/>
                </a:solidFill>
                <a:latin typeface="Trebuchet MS" pitchFamily="34" charset="0"/>
              </a:rPr>
              <a:t>Donosnost kapitala</a:t>
            </a:r>
            <a:endParaRPr lang="sl-SI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graphicFrame>
        <p:nvGraphicFramePr>
          <p:cNvPr id="10" name="Grafikon 9"/>
          <p:cNvGraphicFramePr/>
          <p:nvPr>
            <p:extLst>
              <p:ext uri="{D42A27DB-BD31-4B8C-83A1-F6EECF244321}">
                <p14:modId xmlns:p14="http://schemas.microsoft.com/office/powerpoint/2010/main" val="1475130304"/>
              </p:ext>
            </p:extLst>
          </p:nvPr>
        </p:nvGraphicFramePr>
        <p:xfrm>
          <a:off x="512862" y="1782000"/>
          <a:ext cx="8172000" cy="4167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7" name="Slika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564" y="5949280"/>
            <a:ext cx="1065876" cy="580600"/>
          </a:xfrm>
          <a:prstGeom prst="rect">
            <a:avLst/>
          </a:prstGeom>
        </p:spPr>
      </p:pic>
      <p:pic>
        <p:nvPicPr>
          <p:cNvPr id="18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44" y="5193650"/>
            <a:ext cx="408536" cy="400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PoljeZBesedilom 18"/>
          <p:cNvSpPr txBox="1"/>
          <p:nvPr/>
        </p:nvSpPr>
        <p:spPr>
          <a:xfrm>
            <a:off x="677108" y="5253583"/>
            <a:ext cx="336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bg1"/>
                </a:solidFill>
                <a:latin typeface="Trebuchet MS" pitchFamily="34" charset="0"/>
              </a:rPr>
              <a:t>0</a:t>
            </a:r>
            <a:endParaRPr lang="sl-SI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20" name="Naslov 1"/>
          <p:cNvSpPr txBox="1">
            <a:spLocks/>
          </p:cNvSpPr>
          <p:nvPr/>
        </p:nvSpPr>
        <p:spPr>
          <a:xfrm>
            <a:off x="611559" y="980728"/>
            <a:ext cx="8208913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600"/>
              </a:spcBef>
            </a:pPr>
            <a:r>
              <a:rPr lang="sl-SI" sz="3000" dirty="0" smtClean="0">
                <a:ln w="1905"/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Donosnost kapitala (ROE) in sredstev (ROA)</a:t>
            </a:r>
            <a:endParaRPr lang="sl-SI" sz="3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46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fad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>
          <a:xfrm>
            <a:off x="72008" y="332656"/>
            <a:ext cx="2051720" cy="7920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Pravokotnik 14"/>
          <p:cNvSpPr/>
          <p:nvPr/>
        </p:nvSpPr>
        <p:spPr>
          <a:xfrm>
            <a:off x="228155" y="685204"/>
            <a:ext cx="2520280" cy="65556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Pravokotnik 15"/>
          <p:cNvSpPr/>
          <p:nvPr/>
        </p:nvSpPr>
        <p:spPr>
          <a:xfrm>
            <a:off x="539552" y="471810"/>
            <a:ext cx="8064896" cy="724942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Naslov 3"/>
          <p:cNvSpPr txBox="1">
            <a:spLocks/>
          </p:cNvSpPr>
          <p:nvPr/>
        </p:nvSpPr>
        <p:spPr>
          <a:xfrm>
            <a:off x="590872" y="269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l-SI" b="1" dirty="0" smtClean="0">
                <a:solidFill>
                  <a:schemeClr val="bg1"/>
                </a:solidFill>
                <a:latin typeface="Trebuchet MS" pitchFamily="34" charset="0"/>
              </a:rPr>
              <a:t>Donosnost kapitala</a:t>
            </a:r>
            <a:endParaRPr lang="sl-SI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graphicFrame>
        <p:nvGraphicFramePr>
          <p:cNvPr id="10" name="Grafikon 9"/>
          <p:cNvGraphicFramePr/>
          <p:nvPr>
            <p:extLst>
              <p:ext uri="{D42A27DB-BD31-4B8C-83A1-F6EECF244321}">
                <p14:modId xmlns:p14="http://schemas.microsoft.com/office/powerpoint/2010/main" val="3208549230"/>
              </p:ext>
            </p:extLst>
          </p:nvPr>
        </p:nvGraphicFramePr>
        <p:xfrm>
          <a:off x="512862" y="1782000"/>
          <a:ext cx="8172000" cy="4167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7" name="Slika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564" y="5949280"/>
            <a:ext cx="1065876" cy="580600"/>
          </a:xfrm>
          <a:prstGeom prst="rect">
            <a:avLst/>
          </a:prstGeom>
        </p:spPr>
      </p:pic>
      <p:pic>
        <p:nvPicPr>
          <p:cNvPr id="18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44" y="5193650"/>
            <a:ext cx="408536" cy="400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PoljeZBesedilom 18"/>
          <p:cNvSpPr txBox="1"/>
          <p:nvPr/>
        </p:nvSpPr>
        <p:spPr>
          <a:xfrm>
            <a:off x="678358" y="5253583"/>
            <a:ext cx="336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bg1"/>
                </a:solidFill>
                <a:latin typeface="Trebuchet MS" pitchFamily="34" charset="0"/>
              </a:rPr>
              <a:t>0</a:t>
            </a:r>
            <a:endParaRPr lang="sl-SI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20" name="Naslov 1"/>
          <p:cNvSpPr txBox="1">
            <a:spLocks/>
          </p:cNvSpPr>
          <p:nvPr/>
        </p:nvSpPr>
        <p:spPr>
          <a:xfrm>
            <a:off x="611559" y="980728"/>
            <a:ext cx="8208913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600"/>
              </a:spcBef>
            </a:pPr>
            <a:r>
              <a:rPr lang="sl-SI" sz="3000" dirty="0" smtClean="0">
                <a:ln w="1905"/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Donosnost kapitala (ROE) in sredstev (ROA)</a:t>
            </a:r>
            <a:endParaRPr lang="sl-SI" sz="3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32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1"/>
          <p:cNvSpPr txBox="1">
            <a:spLocks/>
          </p:cNvSpPr>
          <p:nvPr/>
        </p:nvSpPr>
        <p:spPr>
          <a:xfrm>
            <a:off x="467543" y="2204864"/>
            <a:ext cx="8208913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sl-SI" sz="3000" dirty="0" smtClean="0">
                <a:ln w="1905"/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Umetnost uspeha je biti </a:t>
            </a:r>
          </a:p>
          <a:p>
            <a:pPr>
              <a:spcBef>
                <a:spcPts val="0"/>
              </a:spcBef>
            </a:pPr>
            <a:r>
              <a:rPr lang="sl-SI" sz="3000" dirty="0" smtClean="0">
                <a:ln w="1905"/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drzen in hkrati zelo oprezen.</a:t>
            </a:r>
          </a:p>
          <a:p>
            <a:pPr>
              <a:spcBef>
                <a:spcPts val="1200"/>
              </a:spcBef>
            </a:pPr>
            <a:r>
              <a:rPr lang="sl-SI" sz="3000" dirty="0" smtClean="0">
                <a:ln w="1905"/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Napoleon Bonaparte</a:t>
            </a:r>
            <a:endParaRPr lang="sl-SI" sz="3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6350" stA="55000" endA="300" endPos="45500" dir="5400000" sy="-100000" algn="bl" rotWithShape="0"/>
              </a:effectLst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64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>
          <a:xfrm>
            <a:off x="72008" y="332656"/>
            <a:ext cx="2051720" cy="7920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ravokotnik 10"/>
          <p:cNvSpPr/>
          <p:nvPr/>
        </p:nvSpPr>
        <p:spPr>
          <a:xfrm>
            <a:off x="228155" y="685204"/>
            <a:ext cx="2520280" cy="65556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ravokotnik 11"/>
          <p:cNvSpPr/>
          <p:nvPr/>
        </p:nvSpPr>
        <p:spPr>
          <a:xfrm>
            <a:off x="539552" y="471810"/>
            <a:ext cx="8064896" cy="724942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4454525"/>
            <a:ext cx="8229600" cy="217170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sl-SI" dirty="0" smtClean="0"/>
          </a:p>
          <a:p>
            <a:pPr>
              <a:buFontTx/>
              <a:buChar char="-"/>
              <a:defRPr/>
            </a:pPr>
            <a:endParaRPr lang="sl-SI" dirty="0" smtClean="0"/>
          </a:p>
        </p:txBody>
      </p:sp>
      <p:sp>
        <p:nvSpPr>
          <p:cNvPr id="9" name="Naslov 3"/>
          <p:cNvSpPr txBox="1">
            <a:spLocks/>
          </p:cNvSpPr>
          <p:nvPr/>
        </p:nvSpPr>
        <p:spPr>
          <a:xfrm>
            <a:off x="590872" y="269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l-SI" b="1" dirty="0" smtClean="0">
                <a:solidFill>
                  <a:schemeClr val="bg1"/>
                </a:solidFill>
                <a:latin typeface="Trebuchet MS" pitchFamily="34" charset="0"/>
              </a:rPr>
              <a:t>Založniki</a:t>
            </a:r>
            <a:endParaRPr lang="sl-SI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10" name="Slika 3" descr="nu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270" y="6111940"/>
            <a:ext cx="1116186" cy="629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211987"/>
              </p:ext>
            </p:extLst>
          </p:nvPr>
        </p:nvGraphicFramePr>
        <p:xfrm>
          <a:off x="539552" y="1666804"/>
          <a:ext cx="8064000" cy="428065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127000" dir="2700000" algn="tl" rotWithShape="0">
                    <a:prstClr val="black">
                      <a:alpha val="40000"/>
                    </a:prstClr>
                  </a:outerShdw>
                </a:effectLst>
                <a:tableStyleId>{306799F8-075E-4A3A-A7F6-7FBC6576F1A4}</a:tableStyleId>
              </a:tblPr>
              <a:tblGrid>
                <a:gridCol w="720080"/>
                <a:gridCol w="734392"/>
                <a:gridCol w="734392"/>
                <a:gridCol w="734392"/>
                <a:gridCol w="734392"/>
                <a:gridCol w="734392"/>
                <a:gridCol w="734392"/>
                <a:gridCol w="734392"/>
                <a:gridCol w="734392"/>
                <a:gridCol w="734392"/>
                <a:gridCol w="734392"/>
              </a:tblGrid>
              <a:tr h="394044">
                <a:tc>
                  <a:txBody>
                    <a:bodyPr/>
                    <a:lstStyle/>
                    <a:p>
                      <a:pPr algn="ctr"/>
                      <a:endParaRPr lang="sl-SI" sz="1600" b="1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54000" marR="54000" marT="46800" marB="4680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b="1" dirty="0" smtClean="0">
                          <a:latin typeface="Trebuchet MS" pitchFamily="34" charset="0"/>
                        </a:rPr>
                        <a:t>št.</a:t>
                      </a:r>
                      <a:r>
                        <a:rPr lang="sl-SI" sz="1600" b="1" baseline="0" dirty="0" smtClean="0">
                          <a:latin typeface="Trebuchet MS" pitchFamily="34" charset="0"/>
                        </a:rPr>
                        <a:t> TI</a:t>
                      </a:r>
                      <a:endParaRPr lang="sl-SI" sz="1600" b="1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54000" marR="54000" marT="46800" marB="4680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b="1" dirty="0" smtClean="0">
                          <a:latin typeface="Trebuchet MS" pitchFamily="34" charset="0"/>
                        </a:rPr>
                        <a:t>št. PU</a:t>
                      </a:r>
                      <a:endParaRPr lang="sl-SI" sz="1600" b="1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54000" marR="54000" marT="46800" marB="4680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b="1" dirty="0" smtClean="0">
                          <a:latin typeface="Trebuchet MS" pitchFamily="34" charset="0"/>
                        </a:rPr>
                        <a:t>samo.</a:t>
                      </a:r>
                      <a:endParaRPr lang="sl-SI" sz="1600" b="1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54000" marR="54000" marT="46800" marB="4680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b="1" dirty="0" smtClean="0">
                          <a:latin typeface="Trebuchet MS" pitchFamily="34" charset="0"/>
                        </a:rPr>
                        <a:t> 1</a:t>
                      </a:r>
                      <a:r>
                        <a:rPr lang="sl-SI" sz="1600" b="1" baseline="0" dirty="0" smtClean="0">
                          <a:latin typeface="Trebuchet MS" pitchFamily="34" charset="0"/>
                        </a:rPr>
                        <a:t> </a:t>
                      </a:r>
                      <a:endParaRPr lang="sl-SI" sz="1600" b="1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54000" marR="54000" marT="46800" marB="4680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b="1" dirty="0" smtClean="0">
                          <a:latin typeface="Trebuchet MS" pitchFamily="34" charset="0"/>
                        </a:rPr>
                        <a:t>2-5</a:t>
                      </a:r>
                      <a:endParaRPr lang="sl-SI" sz="1600" b="1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54000" marR="54000" marT="46800" marB="4680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b="1" dirty="0" smtClean="0">
                          <a:latin typeface="Trebuchet MS" pitchFamily="34" charset="0"/>
                        </a:rPr>
                        <a:t>6-10</a:t>
                      </a:r>
                      <a:endParaRPr lang="sl-SI" sz="1600" b="1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54000" marR="54000" marT="46800" marB="4680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b="1" dirty="0" smtClean="0">
                          <a:latin typeface="Trebuchet MS" pitchFamily="34" charset="0"/>
                        </a:rPr>
                        <a:t>11-19</a:t>
                      </a:r>
                      <a:endParaRPr lang="sl-SI" sz="1600" b="1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54000" marR="54000" marT="46800" marB="4680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b="1" dirty="0" smtClean="0">
                          <a:latin typeface="Trebuchet MS" pitchFamily="34" charset="0"/>
                        </a:rPr>
                        <a:t>20-49</a:t>
                      </a:r>
                      <a:endParaRPr lang="sl-SI" sz="1600" b="1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54000" marR="54000" marT="46800" marB="4680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b="1" dirty="0" smtClean="0">
                          <a:latin typeface="Trebuchet MS" pitchFamily="34" charset="0"/>
                        </a:rPr>
                        <a:t>50-99</a:t>
                      </a:r>
                      <a:endParaRPr lang="sl-SI" sz="1600" b="1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54000" marR="54000" marT="46800" marB="4680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b="1" dirty="0" smtClean="0">
                          <a:latin typeface="Trebuchet MS" pitchFamily="34" charset="0"/>
                        </a:rPr>
                        <a:t>100+</a:t>
                      </a:r>
                      <a:endParaRPr lang="sl-SI" sz="1600" b="1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54000" marR="54000" marT="46800" marB="46800" anchor="ctr">
                    <a:lnL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5369">
                <a:tc>
                  <a:txBody>
                    <a:bodyPr/>
                    <a:lstStyle/>
                    <a:p>
                      <a:pPr algn="ctr"/>
                      <a:r>
                        <a:rPr lang="sl-SI" sz="1600" b="1" dirty="0" smtClean="0">
                          <a:latin typeface="Trebuchet MS" pitchFamily="34" charset="0"/>
                        </a:rPr>
                        <a:t>2006</a:t>
                      </a:r>
                      <a:endParaRPr lang="sl-SI" sz="1600" b="1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54000" marR="54000" marT="46800" marB="4680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5744</a:t>
                      </a:r>
                      <a:endParaRPr lang="sl-SI" sz="1600" dirty="0" smtClean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12600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1458</a:t>
                      </a:r>
                      <a:endParaRPr lang="sl-SI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12600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213</a:t>
                      </a:r>
                      <a:endParaRPr lang="sl-SI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18000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949</a:t>
                      </a:r>
                      <a:endParaRPr lang="sl-SI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18000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381</a:t>
                      </a:r>
                      <a:endParaRPr lang="sl-SI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21600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86</a:t>
                      </a:r>
                      <a:endParaRPr lang="sl-SI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25200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43</a:t>
                      </a:r>
                      <a:endParaRPr lang="sl-SI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25200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32</a:t>
                      </a:r>
                      <a:endParaRPr lang="sl-SI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25200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8</a:t>
                      </a:r>
                      <a:endParaRPr lang="sl-SI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25200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5</a:t>
                      </a:r>
                      <a:endParaRPr lang="sl-SI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252000" marT="0" marB="0" anchor="ctr">
                    <a:lnL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5369">
                <a:tc>
                  <a:txBody>
                    <a:bodyPr/>
                    <a:lstStyle/>
                    <a:p>
                      <a:pPr algn="ctr"/>
                      <a:r>
                        <a:rPr lang="sl-SI" sz="1600" b="1" dirty="0" smtClean="0">
                          <a:latin typeface="Trebuchet MS" pitchFamily="34" charset="0"/>
                        </a:rPr>
                        <a:t>2007</a:t>
                      </a:r>
                      <a:endParaRPr lang="sl-SI" sz="1600" b="1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54000" marR="54000" marT="46800" marB="4680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6042</a:t>
                      </a:r>
                      <a:endParaRPr lang="sl-SI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12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1460</a:t>
                      </a:r>
                      <a:endParaRPr lang="sl-SI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12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228</a:t>
                      </a:r>
                      <a:endParaRPr lang="sl-SI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180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837</a:t>
                      </a:r>
                      <a:endParaRPr lang="sl-SI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180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414</a:t>
                      </a:r>
                      <a:endParaRPr lang="sl-SI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21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108</a:t>
                      </a:r>
                      <a:endParaRPr lang="sl-SI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25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58</a:t>
                      </a:r>
                      <a:endParaRPr lang="sl-SI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25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34</a:t>
                      </a:r>
                      <a:endParaRPr lang="sl-SI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25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5</a:t>
                      </a:r>
                      <a:endParaRPr lang="sl-SI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25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6</a:t>
                      </a:r>
                      <a:endParaRPr lang="sl-SI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252000" marT="0" marB="0" anchor="ctr">
                    <a:lnL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5369">
                <a:tc>
                  <a:txBody>
                    <a:bodyPr/>
                    <a:lstStyle/>
                    <a:p>
                      <a:pPr algn="ctr"/>
                      <a:r>
                        <a:rPr lang="sl-SI" sz="1600" b="1" dirty="0" smtClean="0">
                          <a:latin typeface="Trebuchet MS" pitchFamily="34" charset="0"/>
                        </a:rPr>
                        <a:t>2008</a:t>
                      </a:r>
                      <a:endParaRPr lang="sl-SI" sz="1600" b="1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54000" marR="54000" marT="46800" marB="4680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7082</a:t>
                      </a:r>
                      <a:endParaRPr lang="sl-SI" sz="1600" b="1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12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1674</a:t>
                      </a:r>
                      <a:endParaRPr lang="sl-SI" sz="1600" b="1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12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351</a:t>
                      </a:r>
                      <a:endParaRPr lang="sl-SI" sz="1600" b="1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180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965</a:t>
                      </a:r>
                      <a:endParaRPr lang="sl-SI" sz="1600" b="1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180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479</a:t>
                      </a:r>
                      <a:endParaRPr lang="sl-SI" sz="1600" b="1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21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111</a:t>
                      </a:r>
                      <a:endParaRPr lang="sl-SI" sz="1600" b="1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25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63</a:t>
                      </a:r>
                      <a:endParaRPr lang="sl-SI" sz="1600" b="1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25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45</a:t>
                      </a:r>
                      <a:endParaRPr lang="sl-SI" sz="1600" b="1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25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6</a:t>
                      </a:r>
                      <a:endParaRPr lang="sl-SI" sz="1600" b="1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25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5</a:t>
                      </a:r>
                      <a:endParaRPr lang="sl-SI" sz="1600" b="1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252000" marT="0" marB="0" anchor="ctr">
                    <a:lnL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4400">
                <a:tc>
                  <a:txBody>
                    <a:bodyPr/>
                    <a:lstStyle/>
                    <a:p>
                      <a:pPr algn="ctr"/>
                      <a:r>
                        <a:rPr lang="sl-SI" sz="1600" b="1" dirty="0" smtClean="0">
                          <a:latin typeface="Trebuchet MS" pitchFamily="34" charset="0"/>
                        </a:rPr>
                        <a:t>2009</a:t>
                      </a:r>
                      <a:endParaRPr lang="sl-SI" sz="1600" b="1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54000" marR="54000" marT="46800" marB="4680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6881</a:t>
                      </a:r>
                      <a:endParaRPr lang="sl-SI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12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1647</a:t>
                      </a:r>
                      <a:endParaRPr lang="sl-SI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12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419</a:t>
                      </a:r>
                      <a:endParaRPr lang="sl-SI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180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980</a:t>
                      </a:r>
                      <a:endParaRPr lang="sl-SI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180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449</a:t>
                      </a:r>
                      <a:endParaRPr lang="sl-SI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21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111</a:t>
                      </a:r>
                      <a:endParaRPr lang="sl-SI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25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57</a:t>
                      </a:r>
                      <a:endParaRPr lang="sl-SI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25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39</a:t>
                      </a:r>
                      <a:endParaRPr lang="sl-SI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25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5</a:t>
                      </a:r>
                      <a:endParaRPr lang="sl-SI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25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6</a:t>
                      </a:r>
                      <a:endParaRPr lang="sl-SI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252000" marT="0" marB="0" anchor="ctr">
                    <a:lnL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5369">
                <a:tc>
                  <a:txBody>
                    <a:bodyPr/>
                    <a:lstStyle/>
                    <a:p>
                      <a:pPr algn="ctr"/>
                      <a:r>
                        <a:rPr lang="sl-SI" sz="1600" b="1" dirty="0" smtClean="0">
                          <a:latin typeface="Trebuchet MS" pitchFamily="34" charset="0"/>
                        </a:rPr>
                        <a:t>2010</a:t>
                      </a:r>
                      <a:endParaRPr lang="sl-SI" sz="1600" b="1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54000" marR="54000" marT="46800" marB="4680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6265</a:t>
                      </a:r>
                      <a:endParaRPr lang="sl-SI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12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1471</a:t>
                      </a:r>
                      <a:endParaRPr lang="sl-SI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12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282</a:t>
                      </a:r>
                      <a:endParaRPr lang="sl-SI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180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889</a:t>
                      </a:r>
                      <a:endParaRPr lang="sl-SI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180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393</a:t>
                      </a:r>
                      <a:endParaRPr lang="sl-SI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21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98</a:t>
                      </a:r>
                      <a:endParaRPr lang="sl-SI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25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57</a:t>
                      </a:r>
                      <a:endParaRPr lang="sl-SI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25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30</a:t>
                      </a:r>
                      <a:endParaRPr lang="sl-SI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25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9</a:t>
                      </a:r>
                      <a:endParaRPr lang="sl-SI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25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5</a:t>
                      </a:r>
                      <a:endParaRPr lang="sl-SI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252000" marT="0" marB="0" anchor="ctr">
                    <a:lnL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5369">
                <a:tc>
                  <a:txBody>
                    <a:bodyPr/>
                    <a:lstStyle/>
                    <a:p>
                      <a:pPr algn="ctr"/>
                      <a:r>
                        <a:rPr lang="sl-SI" sz="1600" b="1" dirty="0" smtClean="0">
                          <a:latin typeface="Trebuchet MS" pitchFamily="34" charset="0"/>
                        </a:rPr>
                        <a:t>2011</a:t>
                      </a:r>
                      <a:endParaRPr lang="sl-SI" sz="1600" b="1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54000" marR="54000" marT="46800" marB="4680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6465</a:t>
                      </a:r>
                      <a:endParaRPr lang="sl-SI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12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1470</a:t>
                      </a:r>
                      <a:endParaRPr lang="sl-SI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12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237</a:t>
                      </a:r>
                      <a:endParaRPr lang="sl-SI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180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873</a:t>
                      </a:r>
                      <a:endParaRPr lang="sl-SI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180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393</a:t>
                      </a:r>
                      <a:endParaRPr lang="sl-SI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21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108</a:t>
                      </a:r>
                      <a:endParaRPr lang="sl-SI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25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47</a:t>
                      </a:r>
                      <a:endParaRPr lang="sl-SI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25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34</a:t>
                      </a:r>
                      <a:endParaRPr lang="sl-SI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25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10</a:t>
                      </a:r>
                      <a:endParaRPr lang="sl-SI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25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5</a:t>
                      </a:r>
                      <a:endParaRPr lang="sl-SI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252000" marT="0" marB="0" anchor="ctr">
                    <a:lnL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5369">
                <a:tc>
                  <a:txBody>
                    <a:bodyPr/>
                    <a:lstStyle/>
                    <a:p>
                      <a:pPr algn="ctr"/>
                      <a:r>
                        <a:rPr lang="sl-SI" sz="1600" b="1" dirty="0" smtClean="0">
                          <a:latin typeface="Trebuchet MS" pitchFamily="34" charset="0"/>
                        </a:rPr>
                        <a:t>2012</a:t>
                      </a:r>
                      <a:endParaRPr lang="sl-SI" sz="1600" b="1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91456" marR="91456" marT="45712" marB="45712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5723</a:t>
                      </a:r>
                      <a:endParaRPr lang="sl-SI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12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1409</a:t>
                      </a:r>
                      <a:endParaRPr lang="sl-SI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12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263</a:t>
                      </a:r>
                      <a:endParaRPr lang="sl-SI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180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851</a:t>
                      </a:r>
                      <a:endParaRPr lang="sl-SI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180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391</a:t>
                      </a:r>
                      <a:endParaRPr lang="sl-SI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21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92</a:t>
                      </a:r>
                      <a:endParaRPr lang="sl-SI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25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34</a:t>
                      </a:r>
                      <a:endParaRPr lang="sl-SI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25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30</a:t>
                      </a:r>
                      <a:endParaRPr lang="sl-SI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25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6</a:t>
                      </a:r>
                      <a:endParaRPr lang="sl-SI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25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5</a:t>
                      </a:r>
                      <a:endParaRPr lang="sl-SI" sz="16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 marL="0" marR="252000" marT="0" marB="0" anchor="ctr">
                    <a:lnL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909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/>
        </p:nvSpPr>
        <p:spPr>
          <a:xfrm>
            <a:off x="72008" y="332656"/>
            <a:ext cx="2051720" cy="7920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ravokotnik 10"/>
          <p:cNvSpPr/>
          <p:nvPr/>
        </p:nvSpPr>
        <p:spPr>
          <a:xfrm>
            <a:off x="228155" y="685204"/>
            <a:ext cx="2520280" cy="65556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ravokotnik 9"/>
          <p:cNvSpPr/>
          <p:nvPr/>
        </p:nvSpPr>
        <p:spPr>
          <a:xfrm>
            <a:off x="539552" y="471810"/>
            <a:ext cx="8064896" cy="724942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147" name="Ograda vsebine 2"/>
          <p:cNvSpPr>
            <a:spLocks noGrp="1"/>
          </p:cNvSpPr>
          <p:nvPr>
            <p:ph idx="1"/>
          </p:nvPr>
        </p:nvSpPr>
        <p:spPr>
          <a:xfrm>
            <a:off x="457200" y="1673249"/>
            <a:ext cx="8219256" cy="4525963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  <a:buClr>
                <a:srgbClr val="92D050"/>
              </a:buClr>
            </a:pPr>
            <a:r>
              <a:rPr lang="sl-SI" sz="2400" dirty="0" smtClean="0">
                <a:solidFill>
                  <a:schemeClr val="bg1"/>
                </a:solidFill>
                <a:latin typeface="Trebuchet MS" pitchFamily="34" charset="0"/>
              </a:rPr>
              <a:t>Delež izdanih naslovov petih največjih se povečuje, od 19 % v letu 2006, na 22,8 % v letu 2012. Delež založnikov, ki so izdali en naslov, se giblje med 13,3 % in 15 %. </a:t>
            </a:r>
          </a:p>
          <a:p>
            <a:pPr>
              <a:spcBef>
                <a:spcPts val="1200"/>
              </a:spcBef>
              <a:buClr>
                <a:srgbClr val="92D050"/>
              </a:buClr>
            </a:pPr>
            <a:r>
              <a:rPr lang="sl-SI" sz="2400" dirty="0" smtClean="0">
                <a:solidFill>
                  <a:schemeClr val="bg1"/>
                </a:solidFill>
                <a:latin typeface="Trebuchet MS" pitchFamily="34" charset="0"/>
              </a:rPr>
              <a:t>Delež naslovov, izdanih v samozaložbi, variira med 3,4 % in 6,1 %; v letu 2012 je 4,6 %.</a:t>
            </a:r>
          </a:p>
          <a:p>
            <a:pPr>
              <a:spcBef>
                <a:spcPts val="1200"/>
              </a:spcBef>
              <a:buClr>
                <a:srgbClr val="92D050"/>
              </a:buClr>
            </a:pPr>
            <a:r>
              <a:rPr lang="sl-SI" sz="2400" dirty="0" smtClean="0">
                <a:solidFill>
                  <a:schemeClr val="bg1"/>
                </a:solidFill>
                <a:latin typeface="Trebuchet MS" pitchFamily="34" charset="0"/>
              </a:rPr>
              <a:t>Učbeniki: edina opazovana skupina, kjer skoraj ni samozaložb. Delež založnikov, ki letno izdajo en naslov, je nizek, okoli 5 %. Od leta 2007 so v igri tri velike založbe, katerih delež v produkcij narašča od 35 % v letu 2007 na 48 % v letu 2012.</a:t>
            </a:r>
          </a:p>
          <a:p>
            <a:pPr>
              <a:spcBef>
                <a:spcPts val="1200"/>
              </a:spcBef>
              <a:buClr>
                <a:srgbClr val="92D050"/>
              </a:buClr>
            </a:pPr>
            <a:r>
              <a:rPr lang="sl-SI" sz="2400" dirty="0" smtClean="0">
                <a:solidFill>
                  <a:schemeClr val="bg1"/>
                </a:solidFill>
                <a:latin typeface="Trebuchet MS" pitchFamily="34" charset="0"/>
              </a:rPr>
              <a:t>Izvirno leposlovje za odrasle: samozaložniki (deleži okoli 20 %); založbe z enim naslovom letno (med 72 % in 73 %).</a:t>
            </a:r>
          </a:p>
        </p:txBody>
      </p:sp>
      <p:sp>
        <p:nvSpPr>
          <p:cNvPr id="8" name="Naslov 3"/>
          <p:cNvSpPr>
            <a:spLocks noGrp="1"/>
          </p:cNvSpPr>
          <p:nvPr>
            <p:ph type="title"/>
          </p:nvPr>
        </p:nvSpPr>
        <p:spPr>
          <a:xfrm>
            <a:off x="590872" y="269776"/>
            <a:ext cx="8229600" cy="1143000"/>
          </a:xfrm>
        </p:spPr>
        <p:txBody>
          <a:bodyPr/>
          <a:lstStyle/>
          <a:p>
            <a:pPr algn="l"/>
            <a:r>
              <a:rPr lang="sl-SI" b="1" dirty="0" smtClean="0">
                <a:solidFill>
                  <a:schemeClr val="bg1"/>
                </a:solidFill>
                <a:latin typeface="Trebuchet MS" pitchFamily="34" charset="0"/>
              </a:rPr>
              <a:t>Založniki - opisno</a:t>
            </a:r>
            <a:endParaRPr lang="sl-SI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9" name="Slika 3" descr="nu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270" y="6111940"/>
            <a:ext cx="1116186" cy="629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158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/>
        </p:nvSpPr>
        <p:spPr>
          <a:xfrm>
            <a:off x="72008" y="332656"/>
            <a:ext cx="2051720" cy="7920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ravokotnik 10"/>
          <p:cNvSpPr/>
          <p:nvPr/>
        </p:nvSpPr>
        <p:spPr>
          <a:xfrm>
            <a:off x="228155" y="685204"/>
            <a:ext cx="2520280" cy="65556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ravokotnik 9"/>
          <p:cNvSpPr/>
          <p:nvPr/>
        </p:nvSpPr>
        <p:spPr>
          <a:xfrm>
            <a:off x="539552" y="471810"/>
            <a:ext cx="8064896" cy="7249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171" name="Ograda vsebine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52596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Clr>
                <a:srgbClr val="92D050"/>
              </a:buClr>
            </a:pPr>
            <a:r>
              <a:rPr lang="sl-SI" sz="2200" dirty="0" smtClean="0">
                <a:solidFill>
                  <a:schemeClr val="bg1"/>
                </a:solidFill>
                <a:latin typeface="Trebuchet MS" pitchFamily="34" charset="0"/>
              </a:rPr>
              <a:t>Romani vseh vrst (skupina A): med 30,9 % in 36,6 % glede na leposlovje oz. 8,0 % in 11,0 % glede na vse izdane naslove</a:t>
            </a:r>
          </a:p>
          <a:p>
            <a:pPr>
              <a:spcBef>
                <a:spcPts val="1200"/>
              </a:spcBef>
              <a:buClr>
                <a:srgbClr val="92D050"/>
              </a:buClr>
            </a:pPr>
            <a:r>
              <a:rPr lang="sl-SI" sz="2200" dirty="0" smtClean="0">
                <a:solidFill>
                  <a:schemeClr val="bg1"/>
                </a:solidFill>
                <a:latin typeface="Trebuchet MS" pitchFamily="34" charset="0"/>
              </a:rPr>
              <a:t>Kratka proza, pravljice (skupina F): med 29,5 % in 35,3 % glede na leposlovje oz. 8,0 % in 10,4 % glede na vse izdane naslove</a:t>
            </a:r>
          </a:p>
          <a:p>
            <a:pPr>
              <a:spcBef>
                <a:spcPts val="1200"/>
              </a:spcBef>
              <a:buClr>
                <a:srgbClr val="92D050"/>
              </a:buClr>
            </a:pPr>
            <a:r>
              <a:rPr lang="sl-SI" sz="2200" dirty="0" smtClean="0">
                <a:solidFill>
                  <a:schemeClr val="bg1"/>
                </a:solidFill>
                <a:latin typeface="Trebuchet MS" pitchFamily="34" charset="0"/>
              </a:rPr>
              <a:t>Poezija (skupina G): med 16,9 % in 20,7 % glede na leposlovje oz. 4,7 % in 5,5 % glede na vse izdane naslove</a:t>
            </a:r>
          </a:p>
          <a:p>
            <a:endParaRPr lang="sl-SI" dirty="0" smtClean="0"/>
          </a:p>
          <a:p>
            <a:endParaRPr lang="sl-SI" dirty="0" smtClean="0"/>
          </a:p>
        </p:txBody>
      </p:sp>
      <p:sp>
        <p:nvSpPr>
          <p:cNvPr id="8" name="Naslov 3"/>
          <p:cNvSpPr>
            <a:spLocks noGrp="1"/>
          </p:cNvSpPr>
          <p:nvPr>
            <p:ph type="title"/>
          </p:nvPr>
        </p:nvSpPr>
        <p:spPr>
          <a:xfrm>
            <a:off x="590872" y="269776"/>
            <a:ext cx="8229600" cy="1143000"/>
          </a:xfrm>
        </p:spPr>
        <p:txBody>
          <a:bodyPr/>
          <a:lstStyle/>
          <a:p>
            <a:pPr algn="l"/>
            <a:r>
              <a:rPr lang="sl-SI" b="1" dirty="0" smtClean="0">
                <a:solidFill>
                  <a:schemeClr val="bg1"/>
                </a:solidFill>
                <a:latin typeface="Trebuchet MS" pitchFamily="34" charset="0"/>
              </a:rPr>
              <a:t>Literarne zvrsti</a:t>
            </a:r>
            <a:endParaRPr lang="sl-SI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9" name="Slika 3" descr="nu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039932"/>
            <a:ext cx="1116186" cy="629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283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otnik 9"/>
          <p:cNvSpPr/>
          <p:nvPr/>
        </p:nvSpPr>
        <p:spPr>
          <a:xfrm>
            <a:off x="72008" y="332656"/>
            <a:ext cx="2051720" cy="7920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ravokotnik 10"/>
          <p:cNvSpPr/>
          <p:nvPr/>
        </p:nvSpPr>
        <p:spPr>
          <a:xfrm>
            <a:off x="228155" y="685204"/>
            <a:ext cx="2520280" cy="65556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aphicFrame>
        <p:nvGraphicFramePr>
          <p:cNvPr id="4" name="Ograd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9936216"/>
              </p:ext>
            </p:extLst>
          </p:nvPr>
        </p:nvGraphicFramePr>
        <p:xfrm>
          <a:off x="552922" y="1772816"/>
          <a:ext cx="8028001" cy="147445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127000" dir="2700000" algn="tl" rotWithShape="0">
                    <a:prstClr val="black">
                      <a:alpha val="40000"/>
                    </a:prstClr>
                  </a:outerShdw>
                </a:effectLst>
                <a:tableStyleId>{306799F8-075E-4A3A-A7F6-7FBC6576F1A4}</a:tableStyleId>
              </a:tblPr>
              <a:tblGrid>
                <a:gridCol w="2401007"/>
                <a:gridCol w="834576"/>
                <a:gridCol w="757539"/>
                <a:gridCol w="834575"/>
                <a:gridCol w="808896"/>
                <a:gridCol w="783216"/>
                <a:gridCol w="796055"/>
                <a:gridCol w="812137"/>
              </a:tblGrid>
              <a:tr h="365654">
                <a:tc>
                  <a:txBody>
                    <a:bodyPr/>
                    <a:lstStyle/>
                    <a:p>
                      <a:endParaRPr lang="sl-SI" sz="1600" b="0" dirty="0" smtClean="0">
                        <a:latin typeface="Trebuchet MS" pitchFamily="34" charset="0"/>
                      </a:endParaRPr>
                    </a:p>
                  </a:txBody>
                  <a:tcPr marT="45690" marB="45690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1600" b="1" dirty="0" smtClean="0">
                          <a:latin typeface="Trebuchet MS" pitchFamily="34" charset="0"/>
                        </a:rPr>
                        <a:t>2006</a:t>
                      </a:r>
                      <a:endParaRPr lang="sl-SI" sz="1600" b="1" dirty="0">
                        <a:latin typeface="Trebuchet MS" pitchFamily="34" charset="0"/>
                      </a:endParaRPr>
                    </a:p>
                  </a:txBody>
                  <a:tcPr marT="45690" marB="45690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1600" b="1" dirty="0" smtClean="0">
                          <a:latin typeface="Trebuchet MS" pitchFamily="34" charset="0"/>
                        </a:rPr>
                        <a:t>2007</a:t>
                      </a:r>
                      <a:endParaRPr lang="sl-SI" sz="1600" b="1" dirty="0">
                        <a:latin typeface="Trebuchet MS" pitchFamily="34" charset="0"/>
                      </a:endParaRPr>
                    </a:p>
                  </a:txBody>
                  <a:tcPr marT="45690" marB="45690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1600" b="1" dirty="0" smtClean="0">
                          <a:latin typeface="Trebuchet MS" pitchFamily="34" charset="0"/>
                        </a:rPr>
                        <a:t>2008</a:t>
                      </a:r>
                      <a:endParaRPr lang="sl-SI" sz="1600" b="1" dirty="0">
                        <a:latin typeface="Trebuchet MS" pitchFamily="34" charset="0"/>
                      </a:endParaRPr>
                    </a:p>
                  </a:txBody>
                  <a:tcPr marT="45690" marB="45690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1600" b="1" dirty="0" smtClean="0">
                          <a:latin typeface="Trebuchet MS" pitchFamily="34" charset="0"/>
                        </a:rPr>
                        <a:t>2009</a:t>
                      </a:r>
                      <a:endParaRPr lang="sl-SI" sz="1600" b="1" dirty="0">
                        <a:latin typeface="Trebuchet MS" pitchFamily="34" charset="0"/>
                      </a:endParaRPr>
                    </a:p>
                  </a:txBody>
                  <a:tcPr marT="45690" marB="45690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1600" b="1" dirty="0" smtClean="0">
                          <a:latin typeface="Trebuchet MS" pitchFamily="34" charset="0"/>
                        </a:rPr>
                        <a:t>2010</a:t>
                      </a:r>
                      <a:endParaRPr lang="sl-SI" sz="1600" b="1" dirty="0">
                        <a:latin typeface="Trebuchet MS" pitchFamily="34" charset="0"/>
                      </a:endParaRPr>
                    </a:p>
                  </a:txBody>
                  <a:tcPr marT="45690" marB="45690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1600" b="1" dirty="0" smtClean="0">
                          <a:latin typeface="Trebuchet MS" pitchFamily="34" charset="0"/>
                        </a:rPr>
                        <a:t>2011</a:t>
                      </a:r>
                      <a:endParaRPr lang="sl-SI" sz="1600" b="1" dirty="0">
                        <a:latin typeface="Trebuchet MS" pitchFamily="34" charset="0"/>
                      </a:endParaRPr>
                    </a:p>
                  </a:txBody>
                  <a:tcPr marT="45690" marB="45690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1600" b="1" dirty="0" smtClean="0">
                          <a:latin typeface="Trebuchet MS" pitchFamily="34" charset="0"/>
                        </a:rPr>
                        <a:t>2012</a:t>
                      </a:r>
                    </a:p>
                  </a:txBody>
                  <a:tcPr marT="45690" marB="45690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400">
                <a:tc>
                  <a:txBody>
                    <a:bodyPr/>
                    <a:lstStyle/>
                    <a:p>
                      <a:r>
                        <a:rPr lang="sl-SI" sz="1600" b="1" dirty="0" smtClean="0">
                          <a:latin typeface="Trebuchet MS" pitchFamily="34" charset="0"/>
                        </a:rPr>
                        <a:t>število prevedenih</a:t>
                      </a:r>
                      <a:r>
                        <a:rPr lang="sl-SI" sz="1600" b="1" baseline="0" dirty="0" smtClean="0">
                          <a:latin typeface="Trebuchet MS" pitchFamily="34" charset="0"/>
                        </a:rPr>
                        <a:t> TI</a:t>
                      </a:r>
                      <a:endParaRPr lang="sl-SI" sz="1600" b="1" dirty="0">
                        <a:latin typeface="Trebuchet MS" pitchFamily="34" charset="0"/>
                      </a:endParaRPr>
                    </a:p>
                  </a:txBody>
                  <a:tcPr marT="45690" marB="4569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sl-SI" sz="1600" dirty="0" smtClean="0">
                          <a:latin typeface="Trebuchet MS" pitchFamily="34" charset="0"/>
                        </a:rPr>
                        <a:t>1687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T="45690" marB="4569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sl-SI" sz="1600" dirty="0" smtClean="0">
                          <a:latin typeface="Trebuchet MS" pitchFamily="34" charset="0"/>
                        </a:rPr>
                        <a:t>1703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T="45690" marB="4569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sl-SI" sz="1600" dirty="0" smtClean="0">
                          <a:latin typeface="Trebuchet MS" pitchFamily="34" charset="0"/>
                        </a:rPr>
                        <a:t>2048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T="45690" marB="4569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sl-SI" sz="1600" dirty="0" smtClean="0">
                          <a:latin typeface="Trebuchet MS" pitchFamily="34" charset="0"/>
                        </a:rPr>
                        <a:t>1965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T="45690" marB="4569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sl-SI" sz="1600" dirty="0" smtClean="0">
                          <a:latin typeface="Trebuchet MS" pitchFamily="34" charset="0"/>
                        </a:rPr>
                        <a:t>1912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T="45690" marB="4569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sl-SI" sz="1600" dirty="0" smtClean="0">
                          <a:latin typeface="Trebuchet MS" pitchFamily="34" charset="0"/>
                        </a:rPr>
                        <a:t>2100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T="45690" marB="4569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sl-SI" sz="1600" dirty="0" smtClean="0">
                          <a:latin typeface="Trebuchet MS" pitchFamily="34" charset="0"/>
                        </a:rPr>
                        <a:t>1853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T="45690" marB="4569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54400">
                <a:tc>
                  <a:txBody>
                    <a:bodyPr/>
                    <a:lstStyle/>
                    <a:p>
                      <a:r>
                        <a:rPr lang="sl-SI" sz="1600" b="1" baseline="0" dirty="0" smtClean="0">
                          <a:latin typeface="Trebuchet MS" pitchFamily="34" charset="0"/>
                        </a:rPr>
                        <a:t>glede na vse izdane TI</a:t>
                      </a:r>
                      <a:endParaRPr lang="sl-SI" sz="1600" b="1" dirty="0">
                        <a:latin typeface="Trebuchet MS" pitchFamily="34" charset="0"/>
                      </a:endParaRPr>
                    </a:p>
                  </a:txBody>
                  <a:tcPr marT="45690" marB="45690" anchor="ctr"/>
                </a:tc>
                <a:tc>
                  <a:txBody>
                    <a:bodyPr/>
                    <a:lstStyle/>
                    <a:p>
                      <a:r>
                        <a:rPr lang="sl-SI" sz="1600" dirty="0" smtClean="0">
                          <a:latin typeface="Trebuchet MS" pitchFamily="34" charset="0"/>
                        </a:rPr>
                        <a:t>28,8%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T="45690" marB="45690" anchor="ctr"/>
                </a:tc>
                <a:tc>
                  <a:txBody>
                    <a:bodyPr/>
                    <a:lstStyle/>
                    <a:p>
                      <a:r>
                        <a:rPr lang="sl-SI" sz="1600" dirty="0" smtClean="0">
                          <a:latin typeface="Trebuchet MS" pitchFamily="34" charset="0"/>
                        </a:rPr>
                        <a:t>28,2%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T="45690" marB="45690" anchor="ctr"/>
                </a:tc>
                <a:tc>
                  <a:txBody>
                    <a:bodyPr/>
                    <a:lstStyle/>
                    <a:p>
                      <a:r>
                        <a:rPr lang="sl-SI" sz="1600" dirty="0" smtClean="0">
                          <a:latin typeface="Trebuchet MS" pitchFamily="34" charset="0"/>
                        </a:rPr>
                        <a:t>28,9%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T="45690" marB="45690" anchor="ctr"/>
                </a:tc>
                <a:tc>
                  <a:txBody>
                    <a:bodyPr/>
                    <a:lstStyle/>
                    <a:p>
                      <a:r>
                        <a:rPr lang="sl-SI" sz="1600" dirty="0" smtClean="0">
                          <a:latin typeface="Trebuchet MS" pitchFamily="34" charset="0"/>
                        </a:rPr>
                        <a:t>28,6%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T="45690" marB="45690" anchor="ctr"/>
                </a:tc>
                <a:tc>
                  <a:txBody>
                    <a:bodyPr/>
                    <a:lstStyle/>
                    <a:p>
                      <a:r>
                        <a:rPr lang="sl-SI" sz="1600" dirty="0" smtClean="0">
                          <a:latin typeface="Trebuchet MS" pitchFamily="34" charset="0"/>
                        </a:rPr>
                        <a:t>30,5%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T="45690" marB="45690" anchor="ctr"/>
                </a:tc>
                <a:tc>
                  <a:txBody>
                    <a:bodyPr/>
                    <a:lstStyle/>
                    <a:p>
                      <a:r>
                        <a:rPr lang="sl-SI" sz="1600" dirty="0" smtClean="0">
                          <a:latin typeface="Trebuchet MS" pitchFamily="34" charset="0"/>
                        </a:rPr>
                        <a:t>32,5%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T="45690" marB="45690" anchor="ctr"/>
                </a:tc>
                <a:tc>
                  <a:txBody>
                    <a:bodyPr/>
                    <a:lstStyle/>
                    <a:p>
                      <a:r>
                        <a:rPr lang="sl-SI" sz="1600" dirty="0" smtClean="0">
                          <a:latin typeface="Trebuchet MS" pitchFamily="34" charset="0"/>
                        </a:rPr>
                        <a:t>32,3%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T="45690" marB="45690" anchor="ctr"/>
                </a:tc>
              </a:tr>
            </a:tbl>
          </a:graphicData>
        </a:graphic>
      </p:graphicFrame>
      <p:sp>
        <p:nvSpPr>
          <p:cNvPr id="7" name="Pravokotnik 6"/>
          <p:cNvSpPr/>
          <p:nvPr/>
        </p:nvSpPr>
        <p:spPr>
          <a:xfrm>
            <a:off x="539552" y="471810"/>
            <a:ext cx="8064896" cy="724942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Naslov 3"/>
          <p:cNvSpPr>
            <a:spLocks noGrp="1"/>
          </p:cNvSpPr>
          <p:nvPr>
            <p:ph type="title"/>
          </p:nvPr>
        </p:nvSpPr>
        <p:spPr>
          <a:xfrm>
            <a:off x="590872" y="269776"/>
            <a:ext cx="8229600" cy="1143000"/>
          </a:xfrm>
        </p:spPr>
        <p:txBody>
          <a:bodyPr/>
          <a:lstStyle/>
          <a:p>
            <a:pPr algn="l"/>
            <a:r>
              <a:rPr lang="sl-SI" b="1" dirty="0" smtClean="0">
                <a:solidFill>
                  <a:schemeClr val="bg1"/>
                </a:solidFill>
                <a:latin typeface="Trebuchet MS" pitchFamily="34" charset="0"/>
              </a:rPr>
              <a:t>Prevodni deleži</a:t>
            </a:r>
            <a:endParaRPr lang="sl-SI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9" name="Slika 3" descr="nu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62" y="6039932"/>
            <a:ext cx="1116186" cy="629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992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otnik 10"/>
          <p:cNvSpPr/>
          <p:nvPr/>
        </p:nvSpPr>
        <p:spPr>
          <a:xfrm>
            <a:off x="72008" y="332656"/>
            <a:ext cx="2051720" cy="7920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ravokotnik 11"/>
          <p:cNvSpPr/>
          <p:nvPr/>
        </p:nvSpPr>
        <p:spPr>
          <a:xfrm>
            <a:off x="228155" y="685204"/>
            <a:ext cx="2520280" cy="65556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Pravokotnik 12"/>
          <p:cNvSpPr/>
          <p:nvPr/>
        </p:nvSpPr>
        <p:spPr>
          <a:xfrm>
            <a:off x="539552" y="471810"/>
            <a:ext cx="8064896" cy="724942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aphicFrame>
        <p:nvGraphicFramePr>
          <p:cNvPr id="4" name="Ograd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962398"/>
              </p:ext>
            </p:extLst>
          </p:nvPr>
        </p:nvGraphicFramePr>
        <p:xfrm>
          <a:off x="558000" y="1700808"/>
          <a:ext cx="8027999" cy="425876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127000" dir="2700000" algn="tl" rotWithShape="0">
                    <a:prstClr val="black">
                      <a:alpha val="40000"/>
                    </a:prstClr>
                  </a:outerShdw>
                </a:effectLst>
                <a:tableStyleId>{306799F8-075E-4A3A-A7F6-7FBC6576F1A4}</a:tableStyleId>
              </a:tblPr>
              <a:tblGrid>
                <a:gridCol w="2386608"/>
                <a:gridCol w="805913"/>
                <a:gridCol w="805913"/>
                <a:gridCol w="805913"/>
                <a:gridCol w="805913"/>
                <a:gridCol w="805913"/>
                <a:gridCol w="805913"/>
                <a:gridCol w="805913"/>
              </a:tblGrid>
              <a:tr h="370769">
                <a:tc>
                  <a:txBody>
                    <a:bodyPr/>
                    <a:lstStyle/>
                    <a:p>
                      <a:r>
                        <a:rPr lang="sl-SI" sz="1600" b="1" dirty="0" smtClean="0">
                          <a:latin typeface="Trebuchet MS" pitchFamily="34" charset="0"/>
                        </a:rPr>
                        <a:t>v odstotkih</a:t>
                      </a:r>
                      <a:endParaRPr lang="sl-SI" sz="1600" b="1" dirty="0">
                        <a:latin typeface="Trebuchet MS" pitchFamily="34" charset="0"/>
                      </a:endParaRPr>
                    </a:p>
                  </a:txBody>
                  <a:tcPr marT="45711" marB="45711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b="1" dirty="0" smtClean="0">
                          <a:latin typeface="Trebuchet MS" pitchFamily="34" charset="0"/>
                        </a:rPr>
                        <a:t>2006</a:t>
                      </a:r>
                      <a:endParaRPr lang="sl-SI" sz="1600" b="1" dirty="0">
                        <a:latin typeface="Trebuchet MS" pitchFamily="34" charset="0"/>
                      </a:endParaRPr>
                    </a:p>
                  </a:txBody>
                  <a:tcPr marT="45711" marB="45711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b="1" dirty="0" smtClean="0">
                          <a:latin typeface="Trebuchet MS" pitchFamily="34" charset="0"/>
                        </a:rPr>
                        <a:t>2007</a:t>
                      </a:r>
                      <a:endParaRPr lang="sl-SI" sz="1600" b="1" dirty="0">
                        <a:latin typeface="Trebuchet MS" pitchFamily="34" charset="0"/>
                      </a:endParaRPr>
                    </a:p>
                  </a:txBody>
                  <a:tcPr marT="45711" marB="45711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b="1" dirty="0" smtClean="0">
                          <a:latin typeface="Trebuchet MS" pitchFamily="34" charset="0"/>
                        </a:rPr>
                        <a:t>2008</a:t>
                      </a:r>
                      <a:endParaRPr lang="sl-SI" sz="1600" b="1" dirty="0">
                        <a:latin typeface="Trebuchet MS" pitchFamily="34" charset="0"/>
                      </a:endParaRPr>
                    </a:p>
                  </a:txBody>
                  <a:tcPr marT="45711" marB="45711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b="1" dirty="0" smtClean="0">
                          <a:latin typeface="Trebuchet MS" pitchFamily="34" charset="0"/>
                        </a:rPr>
                        <a:t>2009</a:t>
                      </a:r>
                      <a:endParaRPr lang="sl-SI" sz="1600" b="1" dirty="0">
                        <a:latin typeface="Trebuchet MS" pitchFamily="34" charset="0"/>
                      </a:endParaRPr>
                    </a:p>
                  </a:txBody>
                  <a:tcPr marT="45711" marB="45711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b="1" dirty="0" smtClean="0">
                          <a:latin typeface="Trebuchet MS" pitchFamily="34" charset="0"/>
                        </a:rPr>
                        <a:t>2010</a:t>
                      </a:r>
                      <a:endParaRPr lang="sl-SI" sz="1600" b="1" dirty="0">
                        <a:latin typeface="Trebuchet MS" pitchFamily="34" charset="0"/>
                      </a:endParaRPr>
                    </a:p>
                  </a:txBody>
                  <a:tcPr marT="45711" marB="45711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b="1" dirty="0" smtClean="0">
                          <a:latin typeface="Trebuchet MS" pitchFamily="34" charset="0"/>
                        </a:rPr>
                        <a:t>2011</a:t>
                      </a:r>
                      <a:endParaRPr lang="sl-SI" sz="1600" b="1" dirty="0">
                        <a:latin typeface="Trebuchet MS" pitchFamily="34" charset="0"/>
                      </a:endParaRPr>
                    </a:p>
                  </a:txBody>
                  <a:tcPr marT="45711" marB="45711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b="1" dirty="0" smtClean="0">
                          <a:latin typeface="Trebuchet MS" pitchFamily="34" charset="0"/>
                        </a:rPr>
                        <a:t>2012</a:t>
                      </a:r>
                      <a:endParaRPr lang="sl-SI" sz="1600" b="1" dirty="0">
                        <a:latin typeface="Trebuchet MS" pitchFamily="34" charset="0"/>
                      </a:endParaRPr>
                    </a:p>
                  </a:txBody>
                  <a:tcPr marT="45711" marB="45711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000">
                <a:tc>
                  <a:txBody>
                    <a:bodyPr/>
                    <a:lstStyle/>
                    <a:p>
                      <a:r>
                        <a:rPr lang="sl-SI" sz="1600" b="1" dirty="0" smtClean="0">
                          <a:latin typeface="Trebuchet MS" pitchFamily="34" charset="0"/>
                        </a:rPr>
                        <a:t>MON</a:t>
                      </a:r>
                    </a:p>
                  </a:txBody>
                  <a:tcPr marT="45711" marB="4571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11,8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216000" marT="46800" marB="468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13,8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216000" marT="46800" marB="468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13,1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216000" marT="46800" marB="468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12,9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216000" marT="46800" marB="468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13,5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216000" marT="46800" marB="468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13,3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216000" marT="46800" marB="468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13,1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216000" marT="46800" marB="468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86000">
                <a:tc>
                  <a:txBody>
                    <a:bodyPr/>
                    <a:lstStyle/>
                    <a:p>
                      <a:r>
                        <a:rPr lang="sl-SI" sz="1600" b="1" dirty="0" smtClean="0">
                          <a:latin typeface="Trebuchet MS" pitchFamily="34" charset="0"/>
                        </a:rPr>
                        <a:t>učbeniki</a:t>
                      </a: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34,7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216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33,5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216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37,1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216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37,9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216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35,6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216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40,2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216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34,9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216000" marT="46800" marB="46800" anchor="ctr"/>
                </a:tc>
              </a:tr>
              <a:tr h="486000">
                <a:tc>
                  <a:txBody>
                    <a:bodyPr/>
                    <a:lstStyle/>
                    <a:p>
                      <a:r>
                        <a:rPr lang="sl-SI" sz="1600" b="1" dirty="0" smtClean="0">
                          <a:latin typeface="Trebuchet MS" pitchFamily="34" charset="0"/>
                        </a:rPr>
                        <a:t>stvarna za odrasle</a:t>
                      </a: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8,9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216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9,0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216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9,0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216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8,7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216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9,7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216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8,3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216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8,6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216000" marT="46800" marB="46800" anchor="ctr"/>
                </a:tc>
              </a:tr>
              <a:tr h="486000">
                <a:tc>
                  <a:txBody>
                    <a:bodyPr/>
                    <a:lstStyle/>
                    <a:p>
                      <a:r>
                        <a:rPr lang="sl-SI" sz="1600" b="1" dirty="0" smtClean="0">
                          <a:latin typeface="Trebuchet MS" pitchFamily="34" charset="0"/>
                        </a:rPr>
                        <a:t>leposlovje za odrasle</a:t>
                      </a:r>
                      <a:endParaRPr lang="sl-SI" sz="1600" b="1" dirty="0">
                        <a:latin typeface="Trebuchet MS" pitchFamily="34" charset="0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4,1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216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5,6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216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6,8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216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6,6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216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6,1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216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7,0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216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7,1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216000" marT="46800" marB="46800" anchor="ctr"/>
                </a:tc>
              </a:tr>
              <a:tr h="486000">
                <a:tc>
                  <a:txBody>
                    <a:bodyPr/>
                    <a:lstStyle/>
                    <a:p>
                      <a:r>
                        <a:rPr lang="sl-SI" sz="1600" b="1" dirty="0" smtClean="0">
                          <a:latin typeface="Trebuchet MS" pitchFamily="34" charset="0"/>
                        </a:rPr>
                        <a:t>SLO</a:t>
                      </a:r>
                      <a:r>
                        <a:rPr lang="sl-SI" sz="1600" b="1" baseline="0" dirty="0" smtClean="0">
                          <a:latin typeface="Trebuchet MS" pitchFamily="34" charset="0"/>
                        </a:rPr>
                        <a:t> odraslo leposlovje</a:t>
                      </a:r>
                      <a:endParaRPr lang="sl-SI" sz="1600" b="1" dirty="0">
                        <a:latin typeface="Trebuchet MS" pitchFamily="34" charset="0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3,2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216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5,1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216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6,2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216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4,1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216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5,3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216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6,8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216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6,1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216000" marT="46800" marB="46800" anchor="ctr"/>
                </a:tc>
              </a:tr>
              <a:tr h="486000">
                <a:tc>
                  <a:txBody>
                    <a:bodyPr/>
                    <a:lstStyle/>
                    <a:p>
                      <a:r>
                        <a:rPr lang="sl-SI" sz="1600" b="1" dirty="0" smtClean="0">
                          <a:latin typeface="Trebuchet MS" pitchFamily="34" charset="0"/>
                        </a:rPr>
                        <a:t>otroška</a:t>
                      </a:r>
                      <a:r>
                        <a:rPr lang="sl-SI" sz="1600" b="1" baseline="0" dirty="0" smtClean="0">
                          <a:latin typeface="Trebuchet MS" pitchFamily="34" charset="0"/>
                        </a:rPr>
                        <a:t>  skupna</a:t>
                      </a:r>
                      <a:endParaRPr lang="sl-SI" sz="1600" b="1" dirty="0">
                        <a:latin typeface="Trebuchet MS" pitchFamily="34" charset="0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9,7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216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12,0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216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9,9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216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11,2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216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11,0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216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10,9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216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10,1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216000" marT="46800" marB="46800" anchor="ctr"/>
                </a:tc>
              </a:tr>
              <a:tr h="486000">
                <a:tc>
                  <a:txBody>
                    <a:bodyPr/>
                    <a:lstStyle/>
                    <a:p>
                      <a:r>
                        <a:rPr lang="sl-SI" sz="1600" b="1" dirty="0" smtClean="0">
                          <a:latin typeface="Trebuchet MS" pitchFamily="34" charset="0"/>
                        </a:rPr>
                        <a:t>slikanice</a:t>
                      </a:r>
                      <a:endParaRPr lang="sl-SI" sz="1600" b="1" dirty="0">
                        <a:latin typeface="Trebuchet MS" pitchFamily="34" charset="0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15,0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216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14,8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216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11,4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216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9,9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216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12,8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216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13,0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216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8,1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216000" marT="46800" marB="46800" anchor="ctr"/>
                </a:tc>
              </a:tr>
              <a:tr h="486000">
                <a:tc>
                  <a:txBody>
                    <a:bodyPr/>
                    <a:lstStyle/>
                    <a:p>
                      <a:r>
                        <a:rPr lang="sl-SI" sz="1600" b="1" dirty="0" smtClean="0">
                          <a:latin typeface="Trebuchet MS" pitchFamily="34" charset="0"/>
                        </a:rPr>
                        <a:t>SLO slikanice</a:t>
                      </a:r>
                      <a:endParaRPr lang="sl-SI" sz="1600" b="1" dirty="0">
                        <a:latin typeface="Trebuchet MS" pitchFamily="34" charset="0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6,4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216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8,5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216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8,5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216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10,7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216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9,2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216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13,9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216000" marT="46800" marB="468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600" dirty="0" smtClean="0">
                          <a:latin typeface="Trebuchet MS" pitchFamily="34" charset="0"/>
                        </a:rPr>
                        <a:t>12,6</a:t>
                      </a:r>
                      <a:endParaRPr lang="sl-SI" sz="1600" dirty="0">
                        <a:latin typeface="Trebuchet MS" pitchFamily="34" charset="0"/>
                      </a:endParaRPr>
                    </a:p>
                  </a:txBody>
                  <a:tcPr marL="90000" marR="216000" marT="46800" marB="46800" anchor="ctr"/>
                </a:tc>
              </a:tr>
            </a:tbl>
          </a:graphicData>
        </a:graphic>
      </p:graphicFrame>
      <p:sp>
        <p:nvSpPr>
          <p:cNvPr id="9" name="Naslov 3"/>
          <p:cNvSpPr>
            <a:spLocks noGrp="1"/>
          </p:cNvSpPr>
          <p:nvPr>
            <p:ph type="title"/>
          </p:nvPr>
        </p:nvSpPr>
        <p:spPr>
          <a:xfrm>
            <a:off x="590872" y="269776"/>
            <a:ext cx="8229600" cy="1143000"/>
          </a:xfrm>
        </p:spPr>
        <p:txBody>
          <a:bodyPr/>
          <a:lstStyle/>
          <a:p>
            <a:pPr algn="l"/>
            <a:r>
              <a:rPr lang="sl-SI" b="1" dirty="0" smtClean="0">
                <a:solidFill>
                  <a:schemeClr val="bg1"/>
                </a:solidFill>
                <a:latin typeface="Trebuchet MS" pitchFamily="34" charset="0"/>
              </a:rPr>
              <a:t>Izdaja</a:t>
            </a:r>
            <a:endParaRPr lang="sl-SI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10" name="Slika 3" descr="nu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62" y="6111940"/>
            <a:ext cx="1116186" cy="629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45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1151</TotalTime>
  <Words>1833</Words>
  <Application>Microsoft Office PowerPoint</Application>
  <PresentationFormat>Diaprojekcija na zaslonu (4:3)</PresentationFormat>
  <Paragraphs>888</Paragraphs>
  <Slides>48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48</vt:i4>
      </vt:variant>
    </vt:vector>
  </HeadingPairs>
  <TitlesOfParts>
    <vt:vector size="49" baseType="lpstr">
      <vt:lpstr>Officeova tema</vt:lpstr>
      <vt:lpstr>PowerPointova predstavitev</vt:lpstr>
      <vt:lpstr>PowerPointova predstavitev</vt:lpstr>
      <vt:lpstr>PowerPointova predstavitev</vt:lpstr>
      <vt:lpstr>Ozadje</vt:lpstr>
      <vt:lpstr>PowerPointova predstavitev</vt:lpstr>
      <vt:lpstr>Založniki - opisno</vt:lpstr>
      <vt:lpstr>Literarne zvrsti</vt:lpstr>
      <vt:lpstr>Prevodni deleži</vt:lpstr>
      <vt:lpstr>Izdaja</vt:lpstr>
      <vt:lpstr>Povprečna naklada</vt:lpstr>
      <vt:lpstr>Cena</vt:lpstr>
      <vt:lpstr>In koliko knjig smo izdali?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 je za tretjino manj?  Delovanja  panoge v letih 2008-2012</dc:title>
  <dc:creator>vkozuh</dc:creator>
  <cp:lastModifiedBy>vkozuh</cp:lastModifiedBy>
  <cp:revision>99</cp:revision>
  <cp:lastPrinted>2013-06-03T10:03:26Z</cp:lastPrinted>
  <dcterms:created xsi:type="dcterms:W3CDTF">2013-05-29T21:16:52Z</dcterms:created>
  <dcterms:modified xsi:type="dcterms:W3CDTF">2013-06-18T10:57:18Z</dcterms:modified>
</cp:coreProperties>
</file>